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9"/>
  </p:notesMasterIdLst>
  <p:handoutMasterIdLst>
    <p:handoutMasterId r:id="rId40"/>
  </p:handoutMasterIdLst>
  <p:sldIdLst>
    <p:sldId id="259" r:id="rId2"/>
    <p:sldId id="345" r:id="rId3"/>
    <p:sldId id="379" r:id="rId4"/>
    <p:sldId id="432" r:id="rId5"/>
    <p:sldId id="352" r:id="rId6"/>
    <p:sldId id="353" r:id="rId7"/>
    <p:sldId id="393" r:id="rId8"/>
    <p:sldId id="354" r:id="rId9"/>
    <p:sldId id="390" r:id="rId10"/>
    <p:sldId id="423" r:id="rId11"/>
    <p:sldId id="391" r:id="rId12"/>
    <p:sldId id="394" r:id="rId13"/>
    <p:sldId id="409" r:id="rId14"/>
    <p:sldId id="397" r:id="rId15"/>
    <p:sldId id="357" r:id="rId16"/>
    <p:sldId id="358" r:id="rId17"/>
    <p:sldId id="360" r:id="rId18"/>
    <p:sldId id="431" r:id="rId19"/>
    <p:sldId id="410" r:id="rId20"/>
    <p:sldId id="411" r:id="rId21"/>
    <p:sldId id="359" r:id="rId22"/>
    <p:sldId id="429" r:id="rId23"/>
    <p:sldId id="430" r:id="rId24"/>
    <p:sldId id="304" r:id="rId25"/>
    <p:sldId id="408" r:id="rId26"/>
    <p:sldId id="412" r:id="rId27"/>
    <p:sldId id="413" r:id="rId28"/>
    <p:sldId id="414" r:id="rId29"/>
    <p:sldId id="417" r:id="rId30"/>
    <p:sldId id="418" r:id="rId31"/>
    <p:sldId id="419" r:id="rId32"/>
    <p:sldId id="420" r:id="rId33"/>
    <p:sldId id="422" r:id="rId34"/>
    <p:sldId id="428" r:id="rId35"/>
    <p:sldId id="427" r:id="rId36"/>
    <p:sldId id="426" r:id="rId37"/>
    <p:sldId id="421"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79" userDrawn="1">
          <p15:clr>
            <a:srgbClr val="A4A3A4"/>
          </p15:clr>
        </p15:guide>
        <p15:guide id="2" pos="4762" userDrawn="1">
          <p15:clr>
            <a:srgbClr val="A4A3A4"/>
          </p15:clr>
        </p15:guide>
        <p15:guide id="3" orient="horz" pos="1030" userDrawn="1">
          <p15:clr>
            <a:srgbClr val="A4A3A4"/>
          </p15:clr>
        </p15:guide>
        <p15:guide id="5" orient="horz" pos="554" userDrawn="1">
          <p15:clr>
            <a:srgbClr val="A4A3A4"/>
          </p15:clr>
        </p15:guide>
        <p15:guide id="6" orient="horz" pos="781" userDrawn="1">
          <p15:clr>
            <a:srgbClr val="A4A3A4"/>
          </p15:clr>
        </p15:guide>
        <p15:guide id="7" pos="635" userDrawn="1">
          <p15:clr>
            <a:srgbClr val="A4A3A4"/>
          </p15:clr>
        </p15:guide>
        <p15:guide id="8" pos="181" userDrawn="1">
          <p15:clr>
            <a:srgbClr val="A4A3A4"/>
          </p15:clr>
        </p15:guide>
        <p15:guide id="9" orient="horz" pos="2119" userDrawn="1">
          <p15:clr>
            <a:srgbClr val="A4A3A4"/>
          </p15:clr>
        </p15:guide>
        <p15:guide id="10" orient="horz" pos="690" userDrawn="1">
          <p15:clr>
            <a:srgbClr val="A4A3A4"/>
          </p15:clr>
        </p15:guide>
        <p15:guide id="11" orient="horz" pos="373" userDrawn="1">
          <p15:clr>
            <a:srgbClr val="A4A3A4"/>
          </p15:clr>
        </p15:guide>
        <p15:guide id="12" pos="33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C43"/>
    <a:srgbClr val="83B069"/>
    <a:srgbClr val="808183"/>
    <a:srgbClr val="294179"/>
    <a:srgbClr val="A9B3C9"/>
    <a:srgbClr val="B38F59"/>
    <a:srgbClr val="606161"/>
    <a:srgbClr val="606162"/>
    <a:srgbClr val="B5D0A5"/>
    <a:srgbClr val="DAC1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24" autoAdjust="0"/>
    <p:restoredTop sz="94660"/>
  </p:normalViewPr>
  <p:slideViewPr>
    <p:cSldViewPr snapToGrid="0" snapToObjects="1">
      <p:cViewPr varScale="1">
        <p:scale>
          <a:sx n="136" d="100"/>
          <a:sy n="136" d="100"/>
        </p:scale>
        <p:origin x="-78" y="-240"/>
      </p:cViewPr>
      <p:guideLst>
        <p:guide orient="horz" pos="1779"/>
        <p:guide orient="horz" pos="1030"/>
        <p:guide orient="horz" pos="554"/>
        <p:guide orient="horz" pos="781"/>
        <p:guide orient="horz" pos="2119"/>
        <p:guide orient="horz" pos="690"/>
        <p:guide orient="horz" pos="373"/>
        <p:guide pos="4762"/>
        <p:guide pos="635"/>
        <p:guide pos="181"/>
        <p:guide pos="3334"/>
      </p:guideLst>
    </p:cSldViewPr>
  </p:slideViewPr>
  <p:notesTextViewPr>
    <p:cViewPr>
      <p:scale>
        <a:sx n="100" d="100"/>
        <a:sy n="100" d="100"/>
      </p:scale>
      <p:origin x="0" y="0"/>
    </p:cViewPr>
  </p:notesTextViewPr>
  <p:sorterViewPr>
    <p:cViewPr>
      <p:scale>
        <a:sx n="150" d="100"/>
        <a:sy n="150" d="100"/>
      </p:scale>
      <p:origin x="0" y="-67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771DF4-8878-2A40-98FB-5AD811BC982A}" type="datetime1">
              <a:rPr lang="sl-SI" smtClean="0"/>
              <a:t>30.11.2017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1B4B27-96E1-D042-ADD7-DE2D4A952ACC}" type="slidenum">
              <a:rPr lang="en-US" smtClean="0"/>
              <a:t>‹#›</a:t>
            </a:fld>
            <a:endParaRPr lang="en-US"/>
          </a:p>
        </p:txBody>
      </p:sp>
    </p:spTree>
    <p:extLst>
      <p:ext uri="{BB962C8B-B14F-4D97-AF65-F5344CB8AC3E}">
        <p14:creationId xmlns:p14="http://schemas.microsoft.com/office/powerpoint/2010/main" val="41980240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7811F5-1704-6B4D-A928-2BB8C2F2BD64}" type="datetime1">
              <a:rPr lang="sl-SI" smtClean="0"/>
              <a:t>30.11.2017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a:t>Click to edit Master text styles</a:t>
            </a:r>
          </a:p>
          <a:p>
            <a:pPr lvl="1"/>
            <a:r>
              <a:rPr lang="sl-SI"/>
              <a:t>Second level</a:t>
            </a:r>
          </a:p>
          <a:p>
            <a:pPr lvl="2"/>
            <a:r>
              <a:rPr lang="sl-SI"/>
              <a:t>Third level</a:t>
            </a:r>
          </a:p>
          <a:p>
            <a:pPr lvl="3"/>
            <a:r>
              <a:rPr lang="sl-SI"/>
              <a:t>Fourth level</a:t>
            </a:r>
          </a:p>
          <a:p>
            <a:pPr lvl="4"/>
            <a:r>
              <a:rPr lang="sl-S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69F47-FECD-A346-8CBE-9B50E5CB173A}" type="slidenum">
              <a:rPr lang="en-US" smtClean="0"/>
              <a:t>‹#›</a:t>
            </a:fld>
            <a:endParaRPr lang="en-US"/>
          </a:p>
        </p:txBody>
      </p:sp>
    </p:spTree>
    <p:extLst>
      <p:ext uri="{BB962C8B-B14F-4D97-AF65-F5344CB8AC3E}">
        <p14:creationId xmlns:p14="http://schemas.microsoft.com/office/powerpoint/2010/main" val="18372334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C69F47-FECD-A346-8CBE-9B50E5CB173A}" type="slidenum">
              <a:rPr lang="en-US" smtClean="0"/>
              <a:t>16</a:t>
            </a:fld>
            <a:endParaRPr lang="en-US"/>
          </a:p>
        </p:txBody>
      </p:sp>
    </p:spTree>
    <p:extLst>
      <p:ext uri="{BB962C8B-B14F-4D97-AF65-F5344CB8AC3E}">
        <p14:creationId xmlns:p14="http://schemas.microsoft.com/office/powerpoint/2010/main" val="41916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C69F47-FECD-A346-8CBE-9B50E5CB173A}" type="slidenum">
              <a:rPr lang="en-US" smtClean="0"/>
              <a:t>17</a:t>
            </a:fld>
            <a:endParaRPr lang="en-US"/>
          </a:p>
        </p:txBody>
      </p:sp>
    </p:spTree>
    <p:extLst>
      <p:ext uri="{BB962C8B-B14F-4D97-AF65-F5344CB8AC3E}">
        <p14:creationId xmlns:p14="http://schemas.microsoft.com/office/powerpoint/2010/main" val="80987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C69F47-FECD-A346-8CBE-9B50E5CB173A}" type="slidenum">
              <a:rPr lang="en-US" smtClean="0"/>
              <a:t>18</a:t>
            </a:fld>
            <a:endParaRPr lang="en-US"/>
          </a:p>
        </p:txBody>
      </p:sp>
    </p:spTree>
    <p:extLst>
      <p:ext uri="{BB962C8B-B14F-4D97-AF65-F5344CB8AC3E}">
        <p14:creationId xmlns:p14="http://schemas.microsoft.com/office/powerpoint/2010/main" val="122699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E4C69F47-FECD-A346-8CBE-9B50E5CB173A}" type="slidenum">
              <a:rPr lang="en-US" smtClean="0"/>
              <a:t>19</a:t>
            </a:fld>
            <a:endParaRPr lang="en-US"/>
          </a:p>
        </p:txBody>
      </p:sp>
    </p:spTree>
    <p:extLst>
      <p:ext uri="{BB962C8B-B14F-4D97-AF65-F5344CB8AC3E}">
        <p14:creationId xmlns:p14="http://schemas.microsoft.com/office/powerpoint/2010/main" val="2549053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Valicon_PRESENTATION-SALES_THEME_out_CORPO_Artboard 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2249"/>
            <a:ext cx="9143870" cy="5147999"/>
          </a:xfrm>
          <a:prstGeom prst="rect">
            <a:avLst/>
          </a:prstGeom>
        </p:spPr>
      </p:pic>
      <p:sp>
        <p:nvSpPr>
          <p:cNvPr id="8" name="Title 1"/>
          <p:cNvSpPr>
            <a:spLocks noGrp="1"/>
          </p:cNvSpPr>
          <p:nvPr>
            <p:ph type="ctrTitle" hasCustomPrompt="1"/>
          </p:nvPr>
        </p:nvSpPr>
        <p:spPr>
          <a:xfrm>
            <a:off x="366959" y="1044816"/>
            <a:ext cx="6400800" cy="1102519"/>
          </a:xfrm>
        </p:spPr>
        <p:txBody>
          <a:bodyPr lIns="0" tIns="0" rIns="0" bIns="0">
            <a:normAutofit/>
          </a:bodyPr>
          <a:lstStyle>
            <a:lvl1pPr algn="l">
              <a:defRPr sz="3800" b="1">
                <a:solidFill>
                  <a:srgbClr val="294179"/>
                </a:solidFill>
              </a:defRPr>
            </a:lvl1pPr>
          </a:lstStyle>
          <a:p>
            <a:r>
              <a:rPr lang="sl-SI" dirty="0"/>
              <a:t>Naslov</a:t>
            </a:r>
            <a:endParaRPr lang="en-US" dirty="0"/>
          </a:p>
        </p:txBody>
      </p:sp>
      <p:sp>
        <p:nvSpPr>
          <p:cNvPr id="9" name="Subtitle 2"/>
          <p:cNvSpPr>
            <a:spLocks noGrp="1"/>
          </p:cNvSpPr>
          <p:nvPr>
            <p:ph type="subTitle" idx="1" hasCustomPrompt="1"/>
          </p:nvPr>
        </p:nvSpPr>
        <p:spPr>
          <a:xfrm>
            <a:off x="366959" y="2162881"/>
            <a:ext cx="6400800" cy="763971"/>
          </a:xfrm>
        </p:spPr>
        <p:txBody>
          <a:bodyPr lIns="0">
            <a:normAutofit/>
          </a:bodyPr>
          <a:lstStyle>
            <a:lvl1pPr marL="0" indent="0" algn="l">
              <a:buNone/>
              <a:defRPr sz="2000">
                <a:solidFill>
                  <a:srgbClr val="29417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a:t>Podnaslov</a:t>
            </a:r>
            <a:endParaRPr lang="en-US" dirty="0"/>
          </a:p>
        </p:txBody>
      </p:sp>
      <p:sp>
        <p:nvSpPr>
          <p:cNvPr id="12" name="Text Placeholder 11"/>
          <p:cNvSpPr>
            <a:spLocks noGrp="1"/>
          </p:cNvSpPr>
          <p:nvPr>
            <p:ph type="body" sz="quarter" idx="10" hasCustomPrompt="1"/>
          </p:nvPr>
        </p:nvSpPr>
        <p:spPr>
          <a:xfrm>
            <a:off x="366959" y="4182962"/>
            <a:ext cx="6400800" cy="506850"/>
          </a:xfrm>
        </p:spPr>
        <p:txBody>
          <a:bodyPr lIns="0" tIns="0" bIns="0" anchor="b">
            <a:normAutofit/>
          </a:bodyPr>
          <a:lstStyle>
            <a:lvl1pPr marL="0" indent="0">
              <a:buNone/>
              <a:defRPr sz="1200">
                <a:solidFill>
                  <a:srgbClr val="294179"/>
                </a:solidFill>
              </a:defRPr>
            </a:lvl1pPr>
            <a:lvl2pPr marL="457200" indent="0">
              <a:buNone/>
              <a:defRPr sz="1200">
                <a:solidFill>
                  <a:srgbClr val="294179"/>
                </a:solidFill>
              </a:defRPr>
            </a:lvl2pPr>
            <a:lvl3pPr marL="914400" indent="0">
              <a:buNone/>
              <a:defRPr sz="1200">
                <a:solidFill>
                  <a:srgbClr val="294179"/>
                </a:solidFill>
              </a:defRPr>
            </a:lvl3pPr>
            <a:lvl4pPr marL="1371600" indent="0">
              <a:buNone/>
              <a:defRPr sz="1200">
                <a:solidFill>
                  <a:srgbClr val="294179"/>
                </a:solidFill>
              </a:defRPr>
            </a:lvl4pPr>
            <a:lvl5pPr marL="1828800" indent="0">
              <a:buNone/>
              <a:defRPr sz="1200">
                <a:solidFill>
                  <a:srgbClr val="294179"/>
                </a:solidFill>
              </a:defRPr>
            </a:lvl5pPr>
          </a:lstStyle>
          <a:p>
            <a:pPr lvl="0"/>
            <a:r>
              <a:rPr lang="sl-SI" dirty="0"/>
              <a:t>Dodatni text</a:t>
            </a:r>
            <a:endParaRPr lang="en-US" dirty="0"/>
          </a:p>
        </p:txBody>
      </p:sp>
    </p:spTree>
    <p:extLst>
      <p:ext uri="{BB962C8B-B14F-4D97-AF65-F5344CB8AC3E}">
        <p14:creationId xmlns:p14="http://schemas.microsoft.com/office/powerpoint/2010/main" val="26220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_FILL_&amp;_TABLE_TEXT_right">
    <p:spTree>
      <p:nvGrpSpPr>
        <p:cNvPr id="1" name=""/>
        <p:cNvGrpSpPr/>
        <p:nvPr/>
      </p:nvGrpSpPr>
      <p:grpSpPr>
        <a:xfrm>
          <a:off x="0" y="0"/>
          <a:ext cx="0" cy="0"/>
          <a:chOff x="0" y="0"/>
          <a:chExt cx="0" cy="0"/>
        </a:xfrm>
      </p:grpSpPr>
      <p:pic>
        <p:nvPicPr>
          <p:cNvPr id="2" name="Picture 1" descr="Valicon_GREY_PPT_TEMPLATE_dodatek_maj2016_Artboard 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2249"/>
            <a:ext cx="9143870" cy="5147999"/>
          </a:xfrm>
          <a:prstGeom prst="rect">
            <a:avLst/>
          </a:prstGeom>
        </p:spPr>
      </p:pic>
      <p:sp>
        <p:nvSpPr>
          <p:cNvPr id="11" name="TextBox 10"/>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10" name="TextBox 9"/>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12" name="TextBox 11"/>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tx1"/>
                </a:solidFill>
              </a:rPr>
              <a:t>‹#›</a:t>
            </a:fld>
            <a:endParaRPr lang="en-US" sz="700" dirty="0">
              <a:solidFill>
                <a:schemeClr val="tx1"/>
              </a:solidFill>
            </a:endParaRPr>
          </a:p>
        </p:txBody>
      </p:sp>
      <p:sp>
        <p:nvSpPr>
          <p:cNvPr id="13" name="Vertical Text Placeholder 14"/>
          <p:cNvSpPr>
            <a:spLocks noGrp="1"/>
          </p:cNvSpPr>
          <p:nvPr>
            <p:ph type="body" orient="vert" sz="quarter" idx="10"/>
          </p:nvPr>
        </p:nvSpPr>
        <p:spPr>
          <a:xfrm rot="10800000">
            <a:off x="8712199" y="-2"/>
            <a:ext cx="431735" cy="4661162"/>
          </a:xfrm>
        </p:spPr>
        <p:txBody>
          <a:bodyPr vert="eaVert" anchor="ctr" anchorCtr="0">
            <a:normAutofit/>
          </a:bodyPr>
          <a:lstStyle>
            <a:lvl1pPr marL="0" indent="0" algn="l">
              <a:spcBef>
                <a:spcPts val="0"/>
              </a:spcBef>
              <a:buNone/>
              <a:defRPr sz="1000">
                <a:solidFill>
                  <a:srgbClr val="294179"/>
                </a:solidFill>
              </a:defRPr>
            </a:lvl1pPr>
            <a:lvl2pPr marL="385200" indent="0">
              <a:buNone/>
              <a:defRPr sz="1000">
                <a:solidFill>
                  <a:schemeClr val="bg2"/>
                </a:solidFill>
              </a:defRPr>
            </a:lvl2pPr>
            <a:lvl3pPr marL="842400" indent="0">
              <a:buNone/>
              <a:defRPr sz="1000">
                <a:solidFill>
                  <a:schemeClr val="bg2"/>
                </a:solidFill>
              </a:defRPr>
            </a:lvl3pPr>
            <a:lvl4pPr marL="1299600" indent="0">
              <a:buNone/>
              <a:defRPr sz="1000">
                <a:solidFill>
                  <a:schemeClr val="bg2"/>
                </a:solidFill>
              </a:defRPr>
            </a:lvl4pPr>
            <a:lvl5pPr marL="1756800" indent="0">
              <a:buNone/>
              <a:defRPr sz="1000">
                <a:solidFill>
                  <a:schemeClr val="bg2"/>
                </a:solidFill>
              </a:defRPr>
            </a:lvl5pPr>
          </a:lstStyle>
          <a:p>
            <a:pPr lvl="0"/>
            <a:endParaRPr lang="en-US" dirty="0"/>
          </a:p>
        </p:txBody>
      </p:sp>
    </p:spTree>
    <p:extLst>
      <p:ext uri="{BB962C8B-B14F-4D97-AF65-F5344CB8AC3E}">
        <p14:creationId xmlns:p14="http://schemas.microsoft.com/office/powerpoint/2010/main" val="154118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FILL_&amp;_TABLE_TEXT_left">
    <p:spTree>
      <p:nvGrpSpPr>
        <p:cNvPr id="1" name=""/>
        <p:cNvGrpSpPr/>
        <p:nvPr/>
      </p:nvGrpSpPr>
      <p:grpSpPr>
        <a:xfrm>
          <a:off x="0" y="0"/>
          <a:ext cx="0" cy="0"/>
          <a:chOff x="0" y="0"/>
          <a:chExt cx="0" cy="0"/>
        </a:xfrm>
      </p:grpSpPr>
      <p:pic>
        <p:nvPicPr>
          <p:cNvPr id="2" name="Picture 1" descr="Valicon_BLUE_PPT_TEMPLATE_dodatek_maj2016_Artboard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2249"/>
            <a:ext cx="9143870" cy="5147999"/>
          </a:xfrm>
          <a:prstGeom prst="rect">
            <a:avLst/>
          </a:prstGeom>
        </p:spPr>
      </p:pic>
      <p:sp>
        <p:nvSpPr>
          <p:cNvPr id="11" name="TextBox 10"/>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10" name="TextBox 9"/>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12" name="TextBox 11"/>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tx1"/>
                </a:solidFill>
              </a:rPr>
              <a:t>‹#›</a:t>
            </a:fld>
            <a:endParaRPr lang="en-US" sz="700" dirty="0">
              <a:solidFill>
                <a:schemeClr val="tx1"/>
              </a:solidFill>
            </a:endParaRPr>
          </a:p>
        </p:txBody>
      </p:sp>
      <p:sp>
        <p:nvSpPr>
          <p:cNvPr id="13" name="Vertical Text Placeholder 14"/>
          <p:cNvSpPr>
            <a:spLocks noGrp="1"/>
          </p:cNvSpPr>
          <p:nvPr>
            <p:ph type="body" orient="vert" sz="quarter" idx="10"/>
          </p:nvPr>
        </p:nvSpPr>
        <p:spPr>
          <a:xfrm rot="10800000">
            <a:off x="8712199" y="-2"/>
            <a:ext cx="431735" cy="4661162"/>
          </a:xfrm>
        </p:spPr>
        <p:txBody>
          <a:bodyPr vert="eaVert" anchor="ctr" anchorCtr="0">
            <a:normAutofit/>
          </a:bodyPr>
          <a:lstStyle>
            <a:lvl1pPr marL="0" indent="0" algn="l">
              <a:spcBef>
                <a:spcPts val="0"/>
              </a:spcBef>
              <a:buNone/>
              <a:defRPr sz="1000">
                <a:solidFill>
                  <a:srgbClr val="294179"/>
                </a:solidFill>
              </a:defRPr>
            </a:lvl1pPr>
            <a:lvl2pPr marL="385200" indent="0">
              <a:buNone/>
              <a:defRPr sz="1000">
                <a:solidFill>
                  <a:schemeClr val="bg2"/>
                </a:solidFill>
              </a:defRPr>
            </a:lvl2pPr>
            <a:lvl3pPr marL="842400" indent="0">
              <a:buNone/>
              <a:defRPr sz="1000">
                <a:solidFill>
                  <a:schemeClr val="bg2"/>
                </a:solidFill>
              </a:defRPr>
            </a:lvl3pPr>
            <a:lvl4pPr marL="1299600" indent="0">
              <a:buNone/>
              <a:defRPr sz="1000">
                <a:solidFill>
                  <a:schemeClr val="bg2"/>
                </a:solidFill>
              </a:defRPr>
            </a:lvl4pPr>
            <a:lvl5pPr marL="1756800" indent="0">
              <a:buNone/>
              <a:defRPr sz="1000">
                <a:solidFill>
                  <a:schemeClr val="bg2"/>
                </a:solidFill>
              </a:defRPr>
            </a:lvl5pPr>
          </a:lstStyle>
          <a:p>
            <a:pPr lvl="0"/>
            <a:endParaRPr lang="en-US" dirty="0"/>
          </a:p>
        </p:txBody>
      </p:sp>
    </p:spTree>
    <p:extLst>
      <p:ext uri="{BB962C8B-B14F-4D97-AF65-F5344CB8AC3E}">
        <p14:creationId xmlns:p14="http://schemas.microsoft.com/office/powerpoint/2010/main" val="1865462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UE_FILL_&amp;_TABLE_TEXT_right">
    <p:spTree>
      <p:nvGrpSpPr>
        <p:cNvPr id="1" name=""/>
        <p:cNvGrpSpPr/>
        <p:nvPr/>
      </p:nvGrpSpPr>
      <p:grpSpPr>
        <a:xfrm>
          <a:off x="0" y="0"/>
          <a:ext cx="0" cy="0"/>
          <a:chOff x="0" y="0"/>
          <a:chExt cx="0" cy="0"/>
        </a:xfrm>
      </p:grpSpPr>
      <p:pic>
        <p:nvPicPr>
          <p:cNvPr id="3" name="Picture 2" descr="Valicon_BLUE_PPT_TEMPLATE_dodatek_maj2016_Artboard 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2249"/>
            <a:ext cx="9143870" cy="5147999"/>
          </a:xfrm>
          <a:prstGeom prst="rect">
            <a:avLst/>
          </a:prstGeom>
        </p:spPr>
      </p:pic>
      <p:sp>
        <p:nvSpPr>
          <p:cNvPr id="8" name="TextBox 7"/>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9" name="Vertical Text Placeholder 14"/>
          <p:cNvSpPr>
            <a:spLocks noGrp="1"/>
          </p:cNvSpPr>
          <p:nvPr>
            <p:ph type="body" orient="vert" sz="quarter" idx="10"/>
          </p:nvPr>
        </p:nvSpPr>
        <p:spPr>
          <a:xfrm rot="10800000">
            <a:off x="8712199" y="-2"/>
            <a:ext cx="431735" cy="4661162"/>
          </a:xfrm>
        </p:spPr>
        <p:txBody>
          <a:bodyPr vert="eaVert" anchor="ctr" anchorCtr="0">
            <a:normAutofit/>
          </a:bodyPr>
          <a:lstStyle>
            <a:lvl1pPr marL="0" indent="0" algn="l">
              <a:spcBef>
                <a:spcPts val="0"/>
              </a:spcBef>
              <a:buNone/>
              <a:defRPr sz="1000">
                <a:solidFill>
                  <a:schemeClr val="bg2"/>
                </a:solidFill>
              </a:defRPr>
            </a:lvl1pPr>
            <a:lvl2pPr marL="385200" indent="0">
              <a:buNone/>
              <a:defRPr sz="1000">
                <a:solidFill>
                  <a:schemeClr val="bg2"/>
                </a:solidFill>
              </a:defRPr>
            </a:lvl2pPr>
            <a:lvl3pPr marL="842400" indent="0">
              <a:buNone/>
              <a:defRPr sz="1000">
                <a:solidFill>
                  <a:schemeClr val="bg2"/>
                </a:solidFill>
              </a:defRPr>
            </a:lvl3pPr>
            <a:lvl4pPr marL="1299600" indent="0">
              <a:buNone/>
              <a:defRPr sz="1000">
                <a:solidFill>
                  <a:schemeClr val="bg2"/>
                </a:solidFill>
              </a:defRPr>
            </a:lvl4pPr>
            <a:lvl5pPr marL="1756800" indent="0">
              <a:buNone/>
              <a:defRPr sz="1000">
                <a:solidFill>
                  <a:schemeClr val="bg2"/>
                </a:solidFill>
              </a:defRPr>
            </a:lvl5pPr>
          </a:lstStyle>
          <a:p>
            <a:pPr lvl="0"/>
            <a:endParaRPr lang="en-US" dirty="0"/>
          </a:p>
        </p:txBody>
      </p:sp>
    </p:spTree>
    <p:extLst>
      <p:ext uri="{BB962C8B-B14F-4D97-AF65-F5344CB8AC3E}">
        <p14:creationId xmlns:p14="http://schemas.microsoft.com/office/powerpoint/2010/main" val="4187388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No Title">
    <p:spTree>
      <p:nvGrpSpPr>
        <p:cNvPr id="1" name=""/>
        <p:cNvGrpSpPr/>
        <p:nvPr/>
      </p:nvGrpSpPr>
      <p:grpSpPr>
        <a:xfrm>
          <a:off x="0" y="0"/>
          <a:ext cx="0" cy="0"/>
          <a:chOff x="0" y="0"/>
          <a:chExt cx="0" cy="0"/>
        </a:xfrm>
      </p:grpSpPr>
      <p:pic>
        <p:nvPicPr>
          <p:cNvPr id="12" name="Picture 11" descr="Valicon_PRESENTATION-SALES_THEME_out_Artboard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4499"/>
            <a:ext cx="9143870" cy="5147999"/>
          </a:xfrm>
          <a:prstGeom prst="rect">
            <a:avLst/>
          </a:prstGeom>
        </p:spPr>
      </p:pic>
      <p:sp>
        <p:nvSpPr>
          <p:cNvPr id="13" name="TextBox 12"/>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14" name="Vertical Text Placeholder 14"/>
          <p:cNvSpPr>
            <a:spLocks noGrp="1"/>
          </p:cNvSpPr>
          <p:nvPr>
            <p:ph type="body" orient="vert" sz="quarter" idx="10"/>
          </p:nvPr>
        </p:nvSpPr>
        <p:spPr>
          <a:xfrm rot="10800000">
            <a:off x="8712199" y="-2"/>
            <a:ext cx="431735" cy="4661162"/>
          </a:xfrm>
        </p:spPr>
        <p:txBody>
          <a:bodyPr vert="eaVert" anchor="ctr" anchorCtr="0">
            <a:normAutofit/>
          </a:bodyPr>
          <a:lstStyle>
            <a:lvl1pPr marL="0" indent="0" algn="l">
              <a:spcBef>
                <a:spcPts val="0"/>
              </a:spcBef>
              <a:buNone/>
              <a:defRPr sz="1000">
                <a:solidFill>
                  <a:schemeClr val="bg2"/>
                </a:solidFill>
              </a:defRPr>
            </a:lvl1pPr>
            <a:lvl2pPr marL="385200" indent="0">
              <a:buNone/>
              <a:defRPr sz="1000">
                <a:solidFill>
                  <a:schemeClr val="bg2"/>
                </a:solidFill>
              </a:defRPr>
            </a:lvl2pPr>
            <a:lvl3pPr marL="842400" indent="0">
              <a:buNone/>
              <a:defRPr sz="1000">
                <a:solidFill>
                  <a:schemeClr val="bg2"/>
                </a:solidFill>
              </a:defRPr>
            </a:lvl3pPr>
            <a:lvl4pPr marL="1299600" indent="0">
              <a:buNone/>
              <a:defRPr sz="1000">
                <a:solidFill>
                  <a:schemeClr val="bg2"/>
                </a:solidFill>
              </a:defRPr>
            </a:lvl4pPr>
            <a:lvl5pPr marL="1756800" indent="0">
              <a:buNone/>
              <a:defRPr sz="1000">
                <a:solidFill>
                  <a:schemeClr val="bg2"/>
                </a:solidFill>
              </a:defRPr>
            </a:lvl5pPr>
          </a:lstStyle>
          <a:p>
            <a:pPr lvl="0"/>
            <a:endParaRPr lang="en-US" dirty="0"/>
          </a:p>
        </p:txBody>
      </p:sp>
      <p:sp>
        <p:nvSpPr>
          <p:cNvPr id="15" name="Content Placeholder 8"/>
          <p:cNvSpPr>
            <a:spLocks noGrp="1"/>
          </p:cNvSpPr>
          <p:nvPr>
            <p:ph sz="quarter" idx="13"/>
          </p:nvPr>
        </p:nvSpPr>
        <p:spPr>
          <a:xfrm>
            <a:off x="275779" y="563842"/>
            <a:ext cx="4038600" cy="4373917"/>
          </a:xfrm>
        </p:spPr>
        <p:txBody>
          <a:bodyPr/>
          <a:lstStyle/>
          <a:p>
            <a:pPr lvl="0"/>
            <a:r>
              <a:rPr lang="sl-SI" dirty="0"/>
              <a:t>Click to edit Master text styles</a:t>
            </a:r>
          </a:p>
          <a:p>
            <a:pPr lvl="1"/>
            <a:r>
              <a:rPr lang="sl-SI" dirty="0"/>
              <a:t>Second level</a:t>
            </a:r>
          </a:p>
          <a:p>
            <a:pPr lvl="2"/>
            <a:r>
              <a:rPr lang="sl-SI" dirty="0"/>
              <a:t>Third level</a:t>
            </a:r>
          </a:p>
          <a:p>
            <a:pPr lvl="3"/>
            <a:r>
              <a:rPr lang="sl-SI" dirty="0"/>
              <a:t>Fourth level</a:t>
            </a:r>
          </a:p>
          <a:p>
            <a:pPr lvl="4"/>
            <a:r>
              <a:rPr lang="sl-SI" dirty="0"/>
              <a:t>Fifth level</a:t>
            </a:r>
            <a:endParaRPr lang="en-US" dirty="0"/>
          </a:p>
        </p:txBody>
      </p:sp>
      <p:sp>
        <p:nvSpPr>
          <p:cNvPr id="16" name="Content Placeholder 8"/>
          <p:cNvSpPr>
            <a:spLocks noGrp="1"/>
          </p:cNvSpPr>
          <p:nvPr>
            <p:ph sz="quarter" idx="14"/>
          </p:nvPr>
        </p:nvSpPr>
        <p:spPr>
          <a:xfrm>
            <a:off x="4473757" y="563842"/>
            <a:ext cx="4038600" cy="4373917"/>
          </a:xfrm>
        </p:spPr>
        <p:txBody>
          <a:bodyPr/>
          <a:lstStyle/>
          <a:p>
            <a:pPr lvl="0"/>
            <a:r>
              <a:rPr lang="sl-SI" dirty="0"/>
              <a:t>Click to edit Master text styles</a:t>
            </a:r>
          </a:p>
          <a:p>
            <a:pPr lvl="1"/>
            <a:r>
              <a:rPr lang="sl-SI" dirty="0"/>
              <a:t>Second level</a:t>
            </a:r>
          </a:p>
          <a:p>
            <a:pPr lvl="2"/>
            <a:r>
              <a:rPr lang="sl-SI" dirty="0"/>
              <a:t>Third level</a:t>
            </a:r>
          </a:p>
          <a:p>
            <a:pPr lvl="3"/>
            <a:r>
              <a:rPr lang="sl-SI" dirty="0"/>
              <a:t>Fourth level</a:t>
            </a:r>
          </a:p>
          <a:p>
            <a:pPr lvl="4"/>
            <a:r>
              <a:rPr lang="sl-SI" dirty="0"/>
              <a:t>Fifth level</a:t>
            </a:r>
            <a:endParaRPr lang="en-US" dirty="0"/>
          </a:p>
        </p:txBody>
      </p:sp>
    </p:spTree>
    <p:extLst>
      <p:ext uri="{BB962C8B-B14F-4D97-AF65-F5344CB8AC3E}">
        <p14:creationId xmlns:p14="http://schemas.microsoft.com/office/powerpoint/2010/main" val="2979443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Title">
    <p:spTree>
      <p:nvGrpSpPr>
        <p:cNvPr id="1" name=""/>
        <p:cNvGrpSpPr/>
        <p:nvPr/>
      </p:nvGrpSpPr>
      <p:grpSpPr>
        <a:xfrm>
          <a:off x="0" y="0"/>
          <a:ext cx="0" cy="0"/>
          <a:chOff x="0" y="0"/>
          <a:chExt cx="0" cy="0"/>
        </a:xfrm>
      </p:grpSpPr>
      <p:pic>
        <p:nvPicPr>
          <p:cNvPr id="12" name="Picture 11" descr="Valicon_PRESENTATION-SALES_THEME_out_Artboard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4499"/>
            <a:ext cx="9143870" cy="5147999"/>
          </a:xfrm>
          <a:prstGeom prst="rect">
            <a:avLst/>
          </a:prstGeom>
        </p:spPr>
      </p:pic>
      <p:sp>
        <p:nvSpPr>
          <p:cNvPr id="13" name="TextBox 12"/>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2" name="Title 1"/>
          <p:cNvSpPr>
            <a:spLocks noGrp="1"/>
          </p:cNvSpPr>
          <p:nvPr>
            <p:ph type="title"/>
          </p:nvPr>
        </p:nvSpPr>
        <p:spPr>
          <a:xfrm>
            <a:off x="275779" y="563842"/>
            <a:ext cx="8229600" cy="439953"/>
          </a:xfrm>
        </p:spPr>
        <p:txBody>
          <a:bodyPr lIns="0" tIns="0" rIns="0" bIns="0" anchor="t" anchorCtr="0">
            <a:noAutofit/>
          </a:bodyPr>
          <a:lstStyle>
            <a:lvl1pPr algn="l">
              <a:defRPr sz="2800"/>
            </a:lvl1pPr>
          </a:lstStyle>
          <a:p>
            <a:r>
              <a:rPr lang="sl-SI" dirty="0"/>
              <a:t>Click to edit Master title style</a:t>
            </a:r>
            <a:endParaRPr lang="en-US" dirty="0"/>
          </a:p>
        </p:txBody>
      </p:sp>
      <p:sp>
        <p:nvSpPr>
          <p:cNvPr id="9" name="Vertical Text Placeholder 14"/>
          <p:cNvSpPr>
            <a:spLocks noGrp="1"/>
          </p:cNvSpPr>
          <p:nvPr>
            <p:ph type="body" orient="vert" sz="quarter" idx="10"/>
          </p:nvPr>
        </p:nvSpPr>
        <p:spPr>
          <a:xfrm rot="10800000">
            <a:off x="8712199" y="-2"/>
            <a:ext cx="431735" cy="4661162"/>
          </a:xfrm>
        </p:spPr>
        <p:txBody>
          <a:bodyPr vert="eaVert" anchor="ctr" anchorCtr="0">
            <a:normAutofit/>
          </a:bodyPr>
          <a:lstStyle>
            <a:lvl1pPr marL="0" indent="0" algn="l">
              <a:spcBef>
                <a:spcPts val="0"/>
              </a:spcBef>
              <a:buNone/>
              <a:defRPr sz="1000">
                <a:solidFill>
                  <a:schemeClr val="bg2"/>
                </a:solidFill>
              </a:defRPr>
            </a:lvl1pPr>
            <a:lvl2pPr marL="385200" indent="0">
              <a:buNone/>
              <a:defRPr sz="1000">
                <a:solidFill>
                  <a:schemeClr val="bg2"/>
                </a:solidFill>
              </a:defRPr>
            </a:lvl2pPr>
            <a:lvl3pPr marL="842400" indent="0">
              <a:buNone/>
              <a:defRPr sz="1000">
                <a:solidFill>
                  <a:schemeClr val="bg2"/>
                </a:solidFill>
              </a:defRPr>
            </a:lvl3pPr>
            <a:lvl4pPr marL="1299600" indent="0">
              <a:buNone/>
              <a:defRPr sz="1000">
                <a:solidFill>
                  <a:schemeClr val="bg2"/>
                </a:solidFill>
              </a:defRPr>
            </a:lvl4pPr>
            <a:lvl5pPr marL="1756800" indent="0">
              <a:buNone/>
              <a:defRPr sz="1000">
                <a:solidFill>
                  <a:schemeClr val="bg2"/>
                </a:solidFill>
              </a:defRPr>
            </a:lvl5pPr>
          </a:lstStyle>
          <a:p>
            <a:pPr lvl="0"/>
            <a:endParaRPr lang="en-US" dirty="0"/>
          </a:p>
        </p:txBody>
      </p:sp>
      <p:sp>
        <p:nvSpPr>
          <p:cNvPr id="10" name="Content Placeholder 8"/>
          <p:cNvSpPr>
            <a:spLocks noGrp="1"/>
          </p:cNvSpPr>
          <p:nvPr>
            <p:ph sz="quarter" idx="13"/>
          </p:nvPr>
        </p:nvSpPr>
        <p:spPr>
          <a:xfrm>
            <a:off x="275779" y="1162374"/>
            <a:ext cx="4038600" cy="3775385"/>
          </a:xfrm>
        </p:spPr>
        <p:txBody>
          <a:bodyPr/>
          <a:lstStyle/>
          <a:p>
            <a:pPr lvl="0"/>
            <a:r>
              <a:rPr lang="sl-SI" dirty="0"/>
              <a:t>Click to edit Master text styles</a:t>
            </a:r>
          </a:p>
          <a:p>
            <a:pPr lvl="1"/>
            <a:r>
              <a:rPr lang="sl-SI" dirty="0"/>
              <a:t>Second level</a:t>
            </a:r>
          </a:p>
          <a:p>
            <a:pPr lvl="2"/>
            <a:r>
              <a:rPr lang="sl-SI" dirty="0"/>
              <a:t>Third level</a:t>
            </a:r>
          </a:p>
          <a:p>
            <a:pPr lvl="3"/>
            <a:r>
              <a:rPr lang="sl-SI" dirty="0"/>
              <a:t>Fourth level</a:t>
            </a:r>
          </a:p>
          <a:p>
            <a:pPr lvl="4"/>
            <a:r>
              <a:rPr lang="sl-SI" dirty="0"/>
              <a:t>Fifth level</a:t>
            </a:r>
            <a:endParaRPr lang="en-US" dirty="0"/>
          </a:p>
        </p:txBody>
      </p:sp>
      <p:sp>
        <p:nvSpPr>
          <p:cNvPr id="14" name="Content Placeholder 8"/>
          <p:cNvSpPr>
            <a:spLocks noGrp="1"/>
          </p:cNvSpPr>
          <p:nvPr>
            <p:ph sz="quarter" idx="14"/>
          </p:nvPr>
        </p:nvSpPr>
        <p:spPr>
          <a:xfrm>
            <a:off x="4473757" y="1162374"/>
            <a:ext cx="4038600" cy="3775385"/>
          </a:xfrm>
        </p:spPr>
        <p:txBody>
          <a:bodyPr/>
          <a:lstStyle/>
          <a:p>
            <a:pPr lvl="0"/>
            <a:r>
              <a:rPr lang="sl-SI" dirty="0"/>
              <a:t>Click to edit Master text styles</a:t>
            </a:r>
          </a:p>
          <a:p>
            <a:pPr lvl="1"/>
            <a:r>
              <a:rPr lang="sl-SI" dirty="0"/>
              <a:t>Second level</a:t>
            </a:r>
          </a:p>
          <a:p>
            <a:pPr lvl="2"/>
            <a:r>
              <a:rPr lang="sl-SI" dirty="0"/>
              <a:t>Third level</a:t>
            </a:r>
          </a:p>
          <a:p>
            <a:pPr lvl="3"/>
            <a:r>
              <a:rPr lang="sl-SI" dirty="0"/>
              <a:t>Fourth level</a:t>
            </a:r>
          </a:p>
          <a:p>
            <a:pPr lvl="4"/>
            <a:r>
              <a:rPr lang="sl-SI" dirty="0"/>
              <a:t>Fifth level</a:t>
            </a:r>
            <a:endParaRPr lang="en-US" dirty="0"/>
          </a:p>
        </p:txBody>
      </p:sp>
    </p:spTree>
    <p:extLst>
      <p:ext uri="{BB962C8B-B14F-4D97-AF65-F5344CB8AC3E}">
        <p14:creationId xmlns:p14="http://schemas.microsoft.com/office/powerpoint/2010/main" val="262419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Picture 6" descr="zadnja_Artboard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2249"/>
            <a:ext cx="9143870" cy="5147999"/>
          </a:xfrm>
          <a:prstGeom prst="rect">
            <a:avLst/>
          </a:prstGeom>
        </p:spPr>
      </p:pic>
      <p:graphicFrame>
        <p:nvGraphicFramePr>
          <p:cNvPr id="9" name="Group 22"/>
          <p:cNvGraphicFramePr>
            <a:graphicFrameLocks noGrp="1"/>
          </p:cNvGraphicFramePr>
          <p:nvPr userDrawn="1">
            <p:extLst>
              <p:ext uri="{D42A27DB-BD31-4B8C-83A1-F6EECF244321}">
                <p14:modId xmlns:p14="http://schemas.microsoft.com/office/powerpoint/2010/main" val="1737732705"/>
              </p:ext>
            </p:extLst>
          </p:nvPr>
        </p:nvGraphicFramePr>
        <p:xfrm>
          <a:off x="275777" y="3591867"/>
          <a:ext cx="7390704" cy="1160272"/>
        </p:xfrm>
        <a:graphic>
          <a:graphicData uri="http://schemas.openxmlformats.org/drawingml/2006/table">
            <a:tbl>
              <a:tblPr/>
              <a:tblGrid>
                <a:gridCol w="1847676">
                  <a:extLst>
                    <a:ext uri="{9D8B030D-6E8A-4147-A177-3AD203B41FA5}">
                      <a16:colId xmlns:a16="http://schemas.microsoft.com/office/drawing/2014/main" xmlns="" val="20000"/>
                    </a:ext>
                  </a:extLst>
                </a:gridCol>
                <a:gridCol w="1847676">
                  <a:extLst>
                    <a:ext uri="{9D8B030D-6E8A-4147-A177-3AD203B41FA5}">
                      <a16:colId xmlns:a16="http://schemas.microsoft.com/office/drawing/2014/main" xmlns="" val="20001"/>
                    </a:ext>
                  </a:extLst>
                </a:gridCol>
                <a:gridCol w="1847676">
                  <a:extLst>
                    <a:ext uri="{9D8B030D-6E8A-4147-A177-3AD203B41FA5}">
                      <a16:colId xmlns:a16="http://schemas.microsoft.com/office/drawing/2014/main" xmlns="" val="20002"/>
                    </a:ext>
                  </a:extLst>
                </a:gridCol>
                <a:gridCol w="1847676">
                  <a:extLst>
                    <a:ext uri="{9D8B030D-6E8A-4147-A177-3AD203B41FA5}">
                      <a16:colId xmlns:a16="http://schemas.microsoft.com/office/drawing/2014/main" xmlns="" val="20003"/>
                    </a:ext>
                  </a:extLst>
                </a:gridCol>
              </a:tblGrid>
              <a:tr h="1102792">
                <a:tc>
                  <a:txBody>
                    <a:bodyPr/>
                    <a:lstStyle/>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1" i="0" u="none" strike="noStrike" cap="none" normalizeH="0" baseline="0" dirty="0">
                          <a:ln>
                            <a:noFill/>
                          </a:ln>
                          <a:solidFill>
                            <a:srgbClr val="294179"/>
                          </a:solidFill>
                          <a:effectLst/>
                          <a:latin typeface="+mn-lt"/>
                          <a:cs typeface="Arial" pitchFamily="34" charset="0"/>
                        </a:rPr>
                        <a:t>VALICON Ljubljana</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Kopitarjeva 2</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1000 Ljubljana</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T: +386 1 420 49 00</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F: +386 1 420 49 60</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294179"/>
                          </a:solidFill>
                          <a:effectLst/>
                          <a:latin typeface="+mn-lt"/>
                          <a:cs typeface="Arial" pitchFamily="34" charset="0"/>
                        </a:rPr>
                        <a:t>info@valicon.si</a:t>
                      </a:r>
                      <a:endParaRPr kumimoji="0" lang="sl-SI" sz="1200" b="0" i="0" u="none" strike="noStrike" cap="none" normalizeH="0" baseline="0" dirty="0">
                        <a:ln>
                          <a:noFill/>
                        </a:ln>
                        <a:solidFill>
                          <a:srgbClr val="294179"/>
                        </a:solidFill>
                        <a:effectLst/>
                        <a:latin typeface="+mn-lt"/>
                        <a:cs typeface="Arial" pitchFamily="34" charset="0"/>
                      </a:endParaRPr>
                    </a:p>
                  </a:txBody>
                  <a:tcPr marL="0" marT="0" horzOverflow="overflow">
                    <a:lnL>
                      <a:noFill/>
                    </a:lnL>
                    <a:lnR>
                      <a:noFill/>
                    </a:lnR>
                    <a:lnT>
                      <a:noFill/>
                    </a:lnT>
                    <a:lnB>
                      <a:noFill/>
                    </a:lnB>
                    <a:lnTlToBr>
                      <a:noFill/>
                    </a:lnTlToBr>
                    <a:lnBlToTr>
                      <a:noFill/>
                    </a:lnBlToTr>
                    <a:noFill/>
                  </a:tcPr>
                </a:tc>
                <a:tc>
                  <a:txBody>
                    <a:bodyPr/>
                    <a:lstStyle/>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1" i="0" u="none" strike="noStrike" cap="none" normalizeH="0" baseline="0" dirty="0">
                          <a:ln>
                            <a:noFill/>
                          </a:ln>
                          <a:solidFill>
                            <a:srgbClr val="294179"/>
                          </a:solidFill>
                          <a:effectLst/>
                          <a:latin typeface="+mn-lt"/>
                          <a:cs typeface="Arial" pitchFamily="34" charset="0"/>
                        </a:rPr>
                        <a:t>VALICON Zagreb</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Baruna Trenka16</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10000 Zagreb</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T: +385 1 640 99 55</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F: +385 1 640 99 56</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294179"/>
                          </a:solidFill>
                          <a:effectLst/>
                          <a:latin typeface="+mn-lt"/>
                          <a:cs typeface="Arial" pitchFamily="34" charset="0"/>
                        </a:rPr>
                        <a:t>info@valicon.hr</a:t>
                      </a:r>
                      <a:endParaRPr kumimoji="0" lang="sl-SI" sz="1200" b="0" i="0" u="none" strike="noStrike" cap="none" normalizeH="0" baseline="0" dirty="0">
                        <a:ln>
                          <a:noFill/>
                        </a:ln>
                        <a:solidFill>
                          <a:srgbClr val="294179"/>
                        </a:solidFill>
                        <a:effectLst/>
                        <a:latin typeface="+mn-lt"/>
                        <a:cs typeface="Arial" pitchFamily="34" charset="0"/>
                      </a:endParaRPr>
                    </a:p>
                  </a:txBody>
                  <a:tcPr marL="0" marT="0" horzOverflow="overflow">
                    <a:lnL>
                      <a:noFill/>
                    </a:lnL>
                    <a:lnR>
                      <a:noFill/>
                    </a:lnR>
                    <a:lnT>
                      <a:noFill/>
                    </a:lnT>
                    <a:lnB>
                      <a:noFill/>
                    </a:lnB>
                    <a:lnTlToBr>
                      <a:noFill/>
                    </a:lnTlToBr>
                    <a:lnBlToTr>
                      <a:noFill/>
                    </a:lnBlToTr>
                    <a:noFill/>
                  </a:tcPr>
                </a:tc>
                <a:tc>
                  <a:txBody>
                    <a:bodyPr/>
                    <a:lstStyle/>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1" i="0" u="none" strike="noStrike" cap="none" normalizeH="0" baseline="0" dirty="0">
                          <a:ln>
                            <a:noFill/>
                          </a:ln>
                          <a:solidFill>
                            <a:srgbClr val="294179"/>
                          </a:solidFill>
                          <a:effectLst/>
                          <a:latin typeface="+mn-lt"/>
                          <a:cs typeface="Arial" pitchFamily="34" charset="0"/>
                        </a:rPr>
                        <a:t>VALICON Sarajevo</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Branilaca Sarajeva 20</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71000 Sarajevo</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T: +387 33 258 655</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808183"/>
                          </a:solidFill>
                          <a:effectLst/>
                          <a:latin typeface="+mn-lt"/>
                          <a:cs typeface="Arial" pitchFamily="34" charset="0"/>
                        </a:rPr>
                        <a:t>F: +387 33 258 656</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hr-HR" sz="1200" b="0" i="0" u="none" strike="noStrike" cap="none" normalizeH="0" baseline="0" dirty="0">
                          <a:ln>
                            <a:noFill/>
                          </a:ln>
                          <a:solidFill>
                            <a:srgbClr val="294179"/>
                          </a:solidFill>
                          <a:effectLst/>
                          <a:latin typeface="+mn-lt"/>
                          <a:cs typeface="Arial" pitchFamily="34" charset="0"/>
                        </a:rPr>
                        <a:t>info@valicon.ba</a:t>
                      </a:r>
                      <a:endParaRPr kumimoji="0" lang="sl-SI" sz="1200" b="0" i="0" u="none" strike="noStrike" cap="none" normalizeH="0" baseline="0" dirty="0">
                        <a:ln>
                          <a:noFill/>
                        </a:ln>
                        <a:solidFill>
                          <a:srgbClr val="294179"/>
                        </a:solidFill>
                        <a:effectLst/>
                        <a:latin typeface="+mn-lt"/>
                        <a:cs typeface="Arial" pitchFamily="34" charset="0"/>
                      </a:endParaRPr>
                    </a:p>
                  </a:txBody>
                  <a:tcPr marL="0" marT="0" horzOverflow="overflow">
                    <a:lnL>
                      <a:noFill/>
                    </a:lnL>
                    <a:lnR>
                      <a:noFill/>
                    </a:lnR>
                    <a:lnT>
                      <a:noFill/>
                    </a:lnT>
                    <a:lnB>
                      <a:noFill/>
                    </a:lnB>
                    <a:lnTlToBr>
                      <a:noFill/>
                    </a:lnTlToBr>
                    <a:lnBlToTr>
                      <a:noFill/>
                    </a:lnBlToTr>
                    <a:noFill/>
                  </a:tcPr>
                </a:tc>
                <a:tc>
                  <a:txBody>
                    <a:bodyPr/>
                    <a:lstStyle/>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it-IT" sz="1200" b="1" i="0" u="none" strike="noStrike" cap="none" normalizeH="0" baseline="0" dirty="0">
                          <a:ln>
                            <a:noFill/>
                          </a:ln>
                          <a:solidFill>
                            <a:srgbClr val="294179"/>
                          </a:solidFill>
                          <a:effectLst/>
                          <a:latin typeface="+mn-lt"/>
                          <a:cs typeface="Arial" pitchFamily="34" charset="0"/>
                        </a:rPr>
                        <a:t>VALICON Beograd</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it-IT" sz="1200" b="0" i="0" u="none" strike="noStrike" cap="none" normalizeH="0" baseline="0" dirty="0" err="1">
                          <a:ln>
                            <a:noFill/>
                          </a:ln>
                          <a:solidFill>
                            <a:srgbClr val="808183"/>
                          </a:solidFill>
                          <a:effectLst/>
                          <a:latin typeface="+mn-lt"/>
                          <a:cs typeface="Arial" pitchFamily="34" charset="0"/>
                        </a:rPr>
                        <a:t>Gavrila</a:t>
                      </a:r>
                      <a:r>
                        <a:rPr kumimoji="0" lang="it-IT" sz="1200" b="0" i="0" u="none" strike="noStrike" cap="none" normalizeH="0" baseline="0" dirty="0">
                          <a:ln>
                            <a:noFill/>
                          </a:ln>
                          <a:solidFill>
                            <a:srgbClr val="808183"/>
                          </a:solidFill>
                          <a:effectLst/>
                          <a:latin typeface="+mn-lt"/>
                          <a:cs typeface="Arial" pitchFamily="34" charset="0"/>
                        </a:rPr>
                        <a:t> </a:t>
                      </a:r>
                      <a:r>
                        <a:rPr kumimoji="0" lang="it-IT" sz="1200" b="0" i="0" u="none" strike="noStrike" cap="none" normalizeH="0" baseline="0" dirty="0" err="1">
                          <a:ln>
                            <a:noFill/>
                          </a:ln>
                          <a:solidFill>
                            <a:srgbClr val="808183"/>
                          </a:solidFill>
                          <a:effectLst/>
                          <a:latin typeface="+mn-lt"/>
                          <a:cs typeface="Arial" pitchFamily="34" charset="0"/>
                        </a:rPr>
                        <a:t>Principa</a:t>
                      </a:r>
                      <a:r>
                        <a:rPr kumimoji="0" lang="it-IT" sz="1200" b="0" i="0" u="none" strike="noStrike" cap="none" normalizeH="0" baseline="0" dirty="0">
                          <a:ln>
                            <a:noFill/>
                          </a:ln>
                          <a:solidFill>
                            <a:srgbClr val="808183"/>
                          </a:solidFill>
                          <a:effectLst/>
                          <a:latin typeface="+mn-lt"/>
                          <a:cs typeface="Arial" pitchFamily="34" charset="0"/>
                        </a:rPr>
                        <a:t> 16/2</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it-IT" sz="1200" b="0" i="0" u="none" strike="noStrike" cap="none" normalizeH="0" baseline="0" dirty="0">
                          <a:ln>
                            <a:noFill/>
                          </a:ln>
                          <a:solidFill>
                            <a:srgbClr val="808183"/>
                          </a:solidFill>
                          <a:effectLst/>
                          <a:latin typeface="+mn-lt"/>
                          <a:cs typeface="Arial" pitchFamily="34" charset="0"/>
                        </a:rPr>
                        <a:t>11000 Beograd</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it-IT" sz="1200" b="0" i="0" u="none" strike="noStrike" cap="none" normalizeH="0" baseline="0" dirty="0">
                          <a:ln>
                            <a:noFill/>
                          </a:ln>
                          <a:solidFill>
                            <a:srgbClr val="808183"/>
                          </a:solidFill>
                          <a:effectLst/>
                          <a:latin typeface="+mn-lt"/>
                          <a:cs typeface="Arial" pitchFamily="34" charset="0"/>
                        </a:rPr>
                        <a:t>T: +381 11 32 86 978</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it-IT" sz="1200" b="0" i="0" u="none" strike="noStrike" cap="none" normalizeH="0" baseline="0" dirty="0" err="1">
                          <a:ln>
                            <a:noFill/>
                          </a:ln>
                          <a:solidFill>
                            <a:srgbClr val="808183"/>
                          </a:solidFill>
                          <a:effectLst/>
                          <a:latin typeface="+mn-lt"/>
                          <a:cs typeface="Arial" pitchFamily="34" charset="0"/>
                        </a:rPr>
                        <a:t>F</a:t>
                      </a:r>
                      <a:r>
                        <a:rPr kumimoji="0" lang="it-IT" sz="1200" b="0" i="0" u="none" strike="noStrike" cap="none" normalizeH="0" baseline="0" dirty="0">
                          <a:ln>
                            <a:noFill/>
                          </a:ln>
                          <a:solidFill>
                            <a:srgbClr val="808183"/>
                          </a:solidFill>
                          <a:effectLst/>
                          <a:latin typeface="+mn-lt"/>
                          <a:cs typeface="Arial" pitchFamily="34" charset="0"/>
                        </a:rPr>
                        <a:t>: +381 11 30 30 444</a:t>
                      </a:r>
                    </a:p>
                    <a:p>
                      <a:pPr marL="98425" marR="0" lvl="0" indent="-98425" algn="l" defTabSz="412750" rtl="0" eaLnBrk="0" fontAlgn="base" latinLnBrk="0" hangingPunct="0">
                        <a:lnSpc>
                          <a:spcPct val="90000"/>
                        </a:lnSpc>
                        <a:spcBef>
                          <a:spcPts val="100"/>
                        </a:spcBef>
                        <a:spcAft>
                          <a:spcPts val="100"/>
                        </a:spcAft>
                        <a:buClr>
                          <a:srgbClr val="808080"/>
                        </a:buClr>
                        <a:buSzTx/>
                        <a:buFont typeface="Wingdings" pitchFamily="2" charset="2"/>
                        <a:buNone/>
                        <a:tabLst/>
                      </a:pPr>
                      <a:r>
                        <a:rPr kumimoji="0" lang="it-IT" sz="1200" b="0" i="0" u="none" strike="noStrike" cap="none" normalizeH="0" baseline="0" dirty="0" err="1">
                          <a:ln>
                            <a:noFill/>
                          </a:ln>
                          <a:solidFill>
                            <a:srgbClr val="294179"/>
                          </a:solidFill>
                          <a:effectLst/>
                          <a:latin typeface="+mn-lt"/>
                          <a:cs typeface="Arial" pitchFamily="34" charset="0"/>
                        </a:rPr>
                        <a:t>info@valicon.rs</a:t>
                      </a:r>
                      <a:endParaRPr kumimoji="0" lang="sl-SI" sz="1200" b="0" i="0" u="none" strike="noStrike" cap="none" normalizeH="0" baseline="0" dirty="0">
                        <a:ln>
                          <a:noFill/>
                        </a:ln>
                        <a:solidFill>
                          <a:srgbClr val="294179"/>
                        </a:solidFill>
                        <a:effectLst/>
                        <a:latin typeface="+mn-lt"/>
                        <a:cs typeface="Arial" pitchFamily="34" charset="0"/>
                      </a:endParaRPr>
                    </a:p>
                  </a:txBody>
                  <a:tcPr marL="0" marT="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6" name="Text Placeholder 5"/>
          <p:cNvSpPr>
            <a:spLocks noGrp="1"/>
          </p:cNvSpPr>
          <p:nvPr>
            <p:ph type="body" sz="quarter" idx="11"/>
          </p:nvPr>
        </p:nvSpPr>
        <p:spPr>
          <a:xfrm>
            <a:off x="275777" y="1368904"/>
            <a:ext cx="5013665" cy="2222963"/>
          </a:xfrm>
        </p:spPr>
        <p:txBody>
          <a:bodyPr>
            <a:normAutofit/>
          </a:bodyPr>
          <a:lstStyle>
            <a:lvl1pPr marL="0" indent="0">
              <a:buNone/>
              <a:defRPr sz="1800"/>
            </a:lvl1pPr>
            <a:lvl2pPr marL="385200" indent="0">
              <a:buNone/>
              <a:defRPr sz="1800"/>
            </a:lvl2pPr>
            <a:lvl3pPr marL="842400" indent="0">
              <a:buNone/>
              <a:defRPr sz="1800"/>
            </a:lvl3pPr>
            <a:lvl4pPr marL="1299600" indent="0">
              <a:buNone/>
              <a:defRPr sz="1800"/>
            </a:lvl4pPr>
            <a:lvl5pPr marL="1756800" indent="0">
              <a:buNone/>
              <a:defRPr sz="1800"/>
            </a:lvl5pPr>
          </a:lstStyle>
          <a:p>
            <a:pPr lvl="0"/>
            <a:r>
              <a:rPr lang="sl-SI" dirty="0"/>
              <a:t>Click to edit Master text styles</a:t>
            </a:r>
          </a:p>
        </p:txBody>
      </p:sp>
    </p:spTree>
    <p:extLst>
      <p:ext uri="{BB962C8B-B14F-4D97-AF65-F5344CB8AC3E}">
        <p14:creationId xmlns:p14="http://schemas.microsoft.com/office/powerpoint/2010/main" val="3775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kcija">
    <p:spTree>
      <p:nvGrpSpPr>
        <p:cNvPr id="1" name=""/>
        <p:cNvGrpSpPr/>
        <p:nvPr/>
      </p:nvGrpSpPr>
      <p:grpSpPr>
        <a:xfrm>
          <a:off x="0" y="0"/>
          <a:ext cx="0" cy="0"/>
          <a:chOff x="0" y="0"/>
          <a:chExt cx="0" cy="0"/>
        </a:xfrm>
      </p:grpSpPr>
      <p:pic>
        <p:nvPicPr>
          <p:cNvPr id="6" name="Picture 5" descr="Valicon_WORK_THEME_work_out_Artboard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2249"/>
            <a:ext cx="9143870" cy="5147999"/>
          </a:xfrm>
          <a:prstGeom prst="rect">
            <a:avLst/>
          </a:prstGeom>
        </p:spPr>
      </p:pic>
      <p:sp>
        <p:nvSpPr>
          <p:cNvPr id="8" name="Text Placeholder 7"/>
          <p:cNvSpPr>
            <a:spLocks noGrp="1"/>
          </p:cNvSpPr>
          <p:nvPr>
            <p:ph type="body" sz="quarter" idx="10" hasCustomPrompt="1"/>
          </p:nvPr>
        </p:nvSpPr>
        <p:spPr>
          <a:xfrm>
            <a:off x="366959" y="3591442"/>
            <a:ext cx="6467413" cy="762000"/>
          </a:xfrm>
        </p:spPr>
        <p:txBody>
          <a:bodyPr lIns="0" tIns="0" anchor="ctr">
            <a:noAutofit/>
          </a:bodyPr>
          <a:lstStyle>
            <a:lvl1pPr marL="0" indent="0">
              <a:buNone/>
              <a:defRPr sz="32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sl-SI" dirty="0"/>
              <a:t>Naslov</a:t>
            </a:r>
            <a:endParaRPr lang="en-US" dirty="0"/>
          </a:p>
        </p:txBody>
      </p:sp>
      <p:sp>
        <p:nvSpPr>
          <p:cNvPr id="10" name="Text Placeholder 7"/>
          <p:cNvSpPr>
            <a:spLocks noGrp="1"/>
          </p:cNvSpPr>
          <p:nvPr>
            <p:ph type="body" sz="quarter" idx="11" hasCustomPrompt="1"/>
          </p:nvPr>
        </p:nvSpPr>
        <p:spPr>
          <a:xfrm>
            <a:off x="366959" y="4353441"/>
            <a:ext cx="6467413" cy="738371"/>
          </a:xfrm>
        </p:spPr>
        <p:txBody>
          <a:bodyPr lIns="0" tIns="64800" anchor="t">
            <a:noAutofit/>
          </a:bodyPr>
          <a:lstStyle>
            <a:lvl1pPr marL="0" indent="0">
              <a:buNone/>
              <a:defRPr sz="1800" b="1">
                <a:solidFill>
                  <a:srgbClr val="294179"/>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sl-SI" dirty="0"/>
              <a:t>Naslov</a:t>
            </a:r>
            <a:endParaRPr lang="en-US" dirty="0"/>
          </a:p>
        </p:txBody>
      </p:sp>
    </p:spTree>
    <p:extLst>
      <p:ext uri="{BB962C8B-B14F-4D97-AF65-F5344CB8AC3E}">
        <p14:creationId xmlns:p14="http://schemas.microsoft.com/office/powerpoint/2010/main" val="223988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kcija">
    <p:spTree>
      <p:nvGrpSpPr>
        <p:cNvPr id="1" name=""/>
        <p:cNvGrpSpPr/>
        <p:nvPr/>
      </p:nvGrpSpPr>
      <p:grpSpPr>
        <a:xfrm>
          <a:off x="0" y="0"/>
          <a:ext cx="0" cy="0"/>
          <a:chOff x="0" y="0"/>
          <a:chExt cx="0" cy="0"/>
        </a:xfrm>
      </p:grpSpPr>
      <p:pic>
        <p:nvPicPr>
          <p:cNvPr id="2" name="Picture 1" descr="Valicon_WORK_THEME_work_out_Artboard 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8" name="Text Placeholder 7"/>
          <p:cNvSpPr>
            <a:spLocks noGrp="1"/>
          </p:cNvSpPr>
          <p:nvPr>
            <p:ph type="body" sz="quarter" idx="10" hasCustomPrompt="1"/>
          </p:nvPr>
        </p:nvSpPr>
        <p:spPr>
          <a:xfrm>
            <a:off x="366959" y="3591442"/>
            <a:ext cx="6467413" cy="762000"/>
          </a:xfrm>
        </p:spPr>
        <p:txBody>
          <a:bodyPr lIns="0" tIns="0" anchor="ctr">
            <a:noAutofit/>
          </a:bodyPr>
          <a:lstStyle>
            <a:lvl1pPr marL="0" indent="0">
              <a:buNone/>
              <a:defRPr sz="3200" b="1">
                <a:solidFill>
                  <a:srgbClr val="294179"/>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sl-SI" dirty="0"/>
              <a:t>Naslov</a:t>
            </a:r>
            <a:endParaRPr lang="en-US" dirty="0"/>
          </a:p>
        </p:txBody>
      </p:sp>
      <p:sp>
        <p:nvSpPr>
          <p:cNvPr id="10" name="Text Placeholder 7"/>
          <p:cNvSpPr>
            <a:spLocks noGrp="1"/>
          </p:cNvSpPr>
          <p:nvPr>
            <p:ph type="body" sz="quarter" idx="11" hasCustomPrompt="1"/>
          </p:nvPr>
        </p:nvSpPr>
        <p:spPr>
          <a:xfrm>
            <a:off x="366959" y="4353441"/>
            <a:ext cx="6467413" cy="738371"/>
          </a:xfrm>
        </p:spPr>
        <p:txBody>
          <a:bodyPr lIns="0" tIns="64800" anchor="t">
            <a:noAutofit/>
          </a:bodyPr>
          <a:lstStyle>
            <a:lvl1pPr marL="0" indent="0">
              <a:buNone/>
              <a:defRPr sz="1800" b="1">
                <a:solidFill>
                  <a:srgbClr val="294179"/>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sl-SI" dirty="0"/>
              <a:t>Naslov</a:t>
            </a:r>
            <a:endParaRPr lang="en-US" dirty="0"/>
          </a:p>
        </p:txBody>
      </p:sp>
    </p:spTree>
    <p:extLst>
      <p:ext uri="{BB962C8B-B14F-4D97-AF65-F5344CB8AC3E}">
        <p14:creationId xmlns:p14="http://schemas.microsoft.com/office/powerpoint/2010/main" val="311301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pic>
        <p:nvPicPr>
          <p:cNvPr id="7" name="Picture 6" descr="Valicon_PRESENTATION-SALES_THEME_out_Artboard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4499"/>
            <a:ext cx="9143870" cy="5147999"/>
          </a:xfrm>
          <a:prstGeom prst="rect">
            <a:avLst/>
          </a:prstGeom>
        </p:spPr>
      </p:pic>
      <p:sp>
        <p:nvSpPr>
          <p:cNvPr id="11" name="TextBox 10"/>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15" name="Vertical Text Placeholder 14"/>
          <p:cNvSpPr>
            <a:spLocks noGrp="1"/>
          </p:cNvSpPr>
          <p:nvPr>
            <p:ph type="body" orient="vert" sz="quarter" idx="10"/>
          </p:nvPr>
        </p:nvSpPr>
        <p:spPr>
          <a:xfrm rot="10800000">
            <a:off x="8712199" y="-2"/>
            <a:ext cx="431735" cy="4661162"/>
          </a:xfrm>
        </p:spPr>
        <p:txBody>
          <a:bodyPr vert="eaVert" anchor="ctr" anchorCtr="0">
            <a:normAutofit/>
          </a:bodyPr>
          <a:lstStyle>
            <a:lvl1pPr marL="0" indent="0" algn="l">
              <a:spcBef>
                <a:spcPts val="0"/>
              </a:spcBef>
              <a:buNone/>
              <a:defRPr sz="1000">
                <a:solidFill>
                  <a:schemeClr val="bg2"/>
                </a:solidFill>
              </a:defRPr>
            </a:lvl1pPr>
            <a:lvl2pPr marL="385200" indent="0">
              <a:buNone/>
              <a:defRPr sz="1000">
                <a:solidFill>
                  <a:schemeClr val="bg2"/>
                </a:solidFill>
              </a:defRPr>
            </a:lvl2pPr>
            <a:lvl3pPr marL="842400" indent="0">
              <a:buNone/>
              <a:defRPr sz="1000">
                <a:solidFill>
                  <a:schemeClr val="bg2"/>
                </a:solidFill>
              </a:defRPr>
            </a:lvl3pPr>
            <a:lvl4pPr marL="1299600" indent="0">
              <a:buNone/>
              <a:defRPr sz="1000">
                <a:solidFill>
                  <a:schemeClr val="bg2"/>
                </a:solidFill>
              </a:defRPr>
            </a:lvl4pPr>
            <a:lvl5pPr marL="1756800" indent="0">
              <a:buNone/>
              <a:defRPr sz="1000">
                <a:solidFill>
                  <a:schemeClr val="bg2"/>
                </a:solidFill>
              </a:defRPr>
            </a:lvl5pPr>
          </a:lstStyle>
          <a:p>
            <a:pPr lvl="0"/>
            <a:endParaRPr lang="en-US" dirty="0"/>
          </a:p>
        </p:txBody>
      </p:sp>
    </p:spTree>
    <p:extLst>
      <p:ext uri="{BB962C8B-B14F-4D97-AF65-F5344CB8AC3E}">
        <p14:creationId xmlns:p14="http://schemas.microsoft.com/office/powerpoint/2010/main" val="229918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zen WHITE">
    <p:spTree>
      <p:nvGrpSpPr>
        <p:cNvPr id="1" name=""/>
        <p:cNvGrpSpPr/>
        <p:nvPr/>
      </p:nvGrpSpPr>
      <p:grpSpPr>
        <a:xfrm>
          <a:off x="0" y="0"/>
          <a:ext cx="0" cy="0"/>
          <a:chOff x="0" y="0"/>
          <a:chExt cx="0" cy="0"/>
        </a:xfrm>
      </p:grpSpPr>
      <p:sp>
        <p:nvSpPr>
          <p:cNvPr id="11" name="TextBox 10"/>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pic>
        <p:nvPicPr>
          <p:cNvPr id="4" name="Picture 3" descr="white_Artboard 2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2249"/>
            <a:ext cx="9143870" cy="5147999"/>
          </a:xfrm>
          <a:prstGeom prst="rect">
            <a:avLst/>
          </a:prstGeom>
        </p:spPr>
      </p:pic>
      <p:sp>
        <p:nvSpPr>
          <p:cNvPr id="6" name="TextBox 5"/>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tx1"/>
                </a:solidFill>
              </a:rPr>
              <a:t>‹#›</a:t>
            </a:fld>
            <a:endParaRPr lang="en-US" sz="700" dirty="0">
              <a:solidFill>
                <a:schemeClr val="tx1"/>
              </a:solidFill>
            </a:endParaRPr>
          </a:p>
        </p:txBody>
      </p:sp>
      <p:sp>
        <p:nvSpPr>
          <p:cNvPr id="7" name="Vertical Text Placeholder 14"/>
          <p:cNvSpPr>
            <a:spLocks noGrp="1"/>
          </p:cNvSpPr>
          <p:nvPr>
            <p:ph type="body" orient="vert" sz="quarter" idx="10"/>
          </p:nvPr>
        </p:nvSpPr>
        <p:spPr>
          <a:xfrm rot="10800000">
            <a:off x="8712199" y="-2"/>
            <a:ext cx="431735" cy="4661162"/>
          </a:xfrm>
        </p:spPr>
        <p:txBody>
          <a:bodyPr vert="eaVert" anchor="ctr" anchorCtr="0">
            <a:normAutofit/>
          </a:bodyPr>
          <a:lstStyle>
            <a:lvl1pPr marL="0" indent="0" algn="l">
              <a:spcBef>
                <a:spcPts val="0"/>
              </a:spcBef>
              <a:buNone/>
              <a:defRPr sz="1000">
                <a:solidFill>
                  <a:srgbClr val="294179"/>
                </a:solidFill>
              </a:defRPr>
            </a:lvl1pPr>
            <a:lvl2pPr marL="385200" indent="0">
              <a:buNone/>
              <a:defRPr sz="1000">
                <a:solidFill>
                  <a:schemeClr val="bg2"/>
                </a:solidFill>
              </a:defRPr>
            </a:lvl2pPr>
            <a:lvl3pPr marL="842400" indent="0">
              <a:buNone/>
              <a:defRPr sz="1000">
                <a:solidFill>
                  <a:schemeClr val="bg2"/>
                </a:solidFill>
              </a:defRPr>
            </a:lvl3pPr>
            <a:lvl4pPr marL="1299600" indent="0">
              <a:buNone/>
              <a:defRPr sz="1000">
                <a:solidFill>
                  <a:schemeClr val="bg2"/>
                </a:solidFill>
              </a:defRPr>
            </a:lvl4pPr>
            <a:lvl5pPr marL="1756800" indent="0">
              <a:buNone/>
              <a:defRPr sz="1000">
                <a:solidFill>
                  <a:schemeClr val="bg2"/>
                </a:solidFill>
              </a:defRPr>
            </a:lvl5pPr>
          </a:lstStyle>
          <a:p>
            <a:pPr lvl="0"/>
            <a:endParaRPr lang="en-US" dirty="0"/>
          </a:p>
        </p:txBody>
      </p:sp>
    </p:spTree>
    <p:extLst>
      <p:ext uri="{BB962C8B-B14F-4D97-AF65-F5344CB8AC3E}">
        <p14:creationId xmlns:p14="http://schemas.microsoft.com/office/powerpoint/2010/main" val="1064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azen CORPO">
    <p:spTree>
      <p:nvGrpSpPr>
        <p:cNvPr id="1" name=""/>
        <p:cNvGrpSpPr/>
        <p:nvPr/>
      </p:nvGrpSpPr>
      <p:grpSpPr>
        <a:xfrm>
          <a:off x="0" y="0"/>
          <a:ext cx="0" cy="0"/>
          <a:chOff x="0" y="0"/>
          <a:chExt cx="0" cy="0"/>
        </a:xfrm>
      </p:grpSpPr>
      <p:sp>
        <p:nvSpPr>
          <p:cNvPr id="11" name="TextBox 10"/>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pic>
        <p:nvPicPr>
          <p:cNvPr id="3" name="Picture 2" descr="Valicon_PRESENTATION-SALES_THEME_out_CORPO_Artboard 7 cop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2249"/>
            <a:ext cx="9143870" cy="5147999"/>
          </a:xfrm>
          <a:prstGeom prst="rect">
            <a:avLst/>
          </a:prstGeom>
        </p:spPr>
      </p:pic>
    </p:spTree>
    <p:extLst>
      <p:ext uri="{BB962C8B-B14F-4D97-AF65-F5344CB8AC3E}">
        <p14:creationId xmlns:p14="http://schemas.microsoft.com/office/powerpoint/2010/main" val="60841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slov">
    <p:spTree>
      <p:nvGrpSpPr>
        <p:cNvPr id="1" name=""/>
        <p:cNvGrpSpPr/>
        <p:nvPr/>
      </p:nvGrpSpPr>
      <p:grpSpPr>
        <a:xfrm>
          <a:off x="0" y="0"/>
          <a:ext cx="0" cy="0"/>
          <a:chOff x="0" y="0"/>
          <a:chExt cx="0" cy="0"/>
        </a:xfrm>
      </p:grpSpPr>
      <p:pic>
        <p:nvPicPr>
          <p:cNvPr id="7" name="Picture 6" descr="Valicon_PRESENTATION-SALES_THEME_out_Artboard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4499"/>
            <a:ext cx="9143870" cy="5147999"/>
          </a:xfrm>
          <a:prstGeom prst="rect">
            <a:avLst/>
          </a:prstGeom>
        </p:spPr>
      </p:pic>
      <p:sp>
        <p:nvSpPr>
          <p:cNvPr id="11" name="TextBox 10"/>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2" name="Title 1"/>
          <p:cNvSpPr>
            <a:spLocks noGrp="1"/>
          </p:cNvSpPr>
          <p:nvPr>
            <p:ph type="title"/>
          </p:nvPr>
        </p:nvSpPr>
        <p:spPr>
          <a:xfrm>
            <a:off x="275779" y="563843"/>
            <a:ext cx="8229600" cy="462166"/>
          </a:xfrm>
        </p:spPr>
        <p:txBody>
          <a:bodyPr lIns="0" tIns="0" rIns="0" bIns="0" anchor="t">
            <a:noAutofit/>
          </a:bodyPr>
          <a:lstStyle>
            <a:lvl1pPr algn="l">
              <a:defRPr sz="2800"/>
            </a:lvl1pPr>
          </a:lstStyle>
          <a:p>
            <a:r>
              <a:rPr lang="sl-SI" dirty="0"/>
              <a:t>Click to edit Master title style</a:t>
            </a:r>
            <a:endParaRPr lang="en-US" dirty="0"/>
          </a:p>
        </p:txBody>
      </p:sp>
      <p:sp>
        <p:nvSpPr>
          <p:cNvPr id="8" name="Vertical Text Placeholder 14"/>
          <p:cNvSpPr>
            <a:spLocks noGrp="1"/>
          </p:cNvSpPr>
          <p:nvPr>
            <p:ph type="body" orient="vert" sz="quarter" idx="10"/>
          </p:nvPr>
        </p:nvSpPr>
        <p:spPr>
          <a:xfrm rot="10800000">
            <a:off x="8712199" y="-2"/>
            <a:ext cx="431735" cy="4661162"/>
          </a:xfrm>
        </p:spPr>
        <p:txBody>
          <a:bodyPr vert="eaVert" anchor="ctr" anchorCtr="0">
            <a:normAutofit/>
          </a:bodyPr>
          <a:lstStyle>
            <a:lvl1pPr marL="0" indent="0" algn="l">
              <a:spcBef>
                <a:spcPts val="0"/>
              </a:spcBef>
              <a:buNone/>
              <a:defRPr sz="1000">
                <a:solidFill>
                  <a:schemeClr val="bg2"/>
                </a:solidFill>
              </a:defRPr>
            </a:lvl1pPr>
            <a:lvl2pPr marL="385200" indent="0">
              <a:buNone/>
              <a:defRPr sz="1000">
                <a:solidFill>
                  <a:schemeClr val="bg2"/>
                </a:solidFill>
              </a:defRPr>
            </a:lvl2pPr>
            <a:lvl3pPr marL="842400" indent="0">
              <a:buNone/>
              <a:defRPr sz="1000">
                <a:solidFill>
                  <a:schemeClr val="bg2"/>
                </a:solidFill>
              </a:defRPr>
            </a:lvl3pPr>
            <a:lvl4pPr marL="1299600" indent="0">
              <a:buNone/>
              <a:defRPr sz="1000">
                <a:solidFill>
                  <a:schemeClr val="bg2"/>
                </a:solidFill>
              </a:defRPr>
            </a:lvl4pPr>
            <a:lvl5pPr marL="1756800" indent="0">
              <a:buNone/>
              <a:defRPr sz="1000">
                <a:solidFill>
                  <a:schemeClr val="bg2"/>
                </a:solidFill>
              </a:defRPr>
            </a:lvl5pPr>
          </a:lstStyle>
          <a:p>
            <a:pPr lvl="0"/>
            <a:endParaRPr lang="en-US" dirty="0"/>
          </a:p>
        </p:txBody>
      </p:sp>
    </p:spTree>
    <p:extLst>
      <p:ext uri="{BB962C8B-B14F-4D97-AF65-F5344CB8AC3E}">
        <p14:creationId xmlns:p14="http://schemas.microsoft.com/office/powerpoint/2010/main" val="283314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slov in text">
    <p:spTree>
      <p:nvGrpSpPr>
        <p:cNvPr id="1" name=""/>
        <p:cNvGrpSpPr/>
        <p:nvPr/>
      </p:nvGrpSpPr>
      <p:grpSpPr>
        <a:xfrm>
          <a:off x="0" y="0"/>
          <a:ext cx="0" cy="0"/>
          <a:chOff x="0" y="0"/>
          <a:chExt cx="0" cy="0"/>
        </a:xfrm>
      </p:grpSpPr>
      <p:pic>
        <p:nvPicPr>
          <p:cNvPr id="7" name="Picture 6" descr="Valicon_PRESENTATION-SALES_THEME_out_Artboard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4499"/>
            <a:ext cx="9143870" cy="5147999"/>
          </a:xfrm>
          <a:prstGeom prst="rect">
            <a:avLst/>
          </a:prstGeom>
        </p:spPr>
      </p:pic>
      <p:sp>
        <p:nvSpPr>
          <p:cNvPr id="11" name="TextBox 10"/>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2" name="Title 1"/>
          <p:cNvSpPr>
            <a:spLocks noGrp="1"/>
          </p:cNvSpPr>
          <p:nvPr>
            <p:ph type="title"/>
          </p:nvPr>
        </p:nvSpPr>
        <p:spPr>
          <a:xfrm>
            <a:off x="275779" y="563843"/>
            <a:ext cx="8229600" cy="462166"/>
          </a:xfrm>
        </p:spPr>
        <p:txBody>
          <a:bodyPr lIns="0" tIns="0" rIns="0" bIns="0" anchor="t">
            <a:noAutofit/>
          </a:bodyPr>
          <a:lstStyle>
            <a:lvl1pPr algn="l">
              <a:defRPr sz="2800"/>
            </a:lvl1pPr>
          </a:lstStyle>
          <a:p>
            <a:r>
              <a:rPr lang="sl-SI" dirty="0"/>
              <a:t>Click to edit Master title style</a:t>
            </a:r>
            <a:endParaRPr lang="en-US" dirty="0"/>
          </a:p>
        </p:txBody>
      </p:sp>
      <p:sp>
        <p:nvSpPr>
          <p:cNvPr id="8" name="Vertical Text Placeholder 14"/>
          <p:cNvSpPr>
            <a:spLocks noGrp="1"/>
          </p:cNvSpPr>
          <p:nvPr>
            <p:ph type="body" orient="vert" sz="quarter" idx="10"/>
          </p:nvPr>
        </p:nvSpPr>
        <p:spPr>
          <a:xfrm rot="10800000">
            <a:off x="8712199" y="-2"/>
            <a:ext cx="431735" cy="4661162"/>
          </a:xfrm>
        </p:spPr>
        <p:txBody>
          <a:bodyPr vert="eaVert" anchor="ctr" anchorCtr="0">
            <a:normAutofit/>
          </a:bodyPr>
          <a:lstStyle>
            <a:lvl1pPr marL="0" indent="0" algn="l">
              <a:spcBef>
                <a:spcPts val="0"/>
              </a:spcBef>
              <a:buNone/>
              <a:defRPr sz="1000">
                <a:solidFill>
                  <a:schemeClr val="bg2"/>
                </a:solidFill>
              </a:defRPr>
            </a:lvl1pPr>
            <a:lvl2pPr marL="385200" indent="0">
              <a:buNone/>
              <a:defRPr sz="1000">
                <a:solidFill>
                  <a:schemeClr val="bg2"/>
                </a:solidFill>
              </a:defRPr>
            </a:lvl2pPr>
            <a:lvl3pPr marL="842400" indent="0">
              <a:buNone/>
              <a:defRPr sz="1000">
                <a:solidFill>
                  <a:schemeClr val="bg2"/>
                </a:solidFill>
              </a:defRPr>
            </a:lvl3pPr>
            <a:lvl4pPr marL="1299600" indent="0">
              <a:buNone/>
              <a:defRPr sz="1000">
                <a:solidFill>
                  <a:schemeClr val="bg2"/>
                </a:solidFill>
              </a:defRPr>
            </a:lvl4pPr>
            <a:lvl5pPr marL="1756800" indent="0">
              <a:buNone/>
              <a:defRPr sz="1000">
                <a:solidFill>
                  <a:schemeClr val="bg2"/>
                </a:solidFill>
              </a:defRPr>
            </a:lvl5pPr>
          </a:lstStyle>
          <a:p>
            <a:pPr lvl="0"/>
            <a:endParaRPr lang="en-US" dirty="0"/>
          </a:p>
        </p:txBody>
      </p:sp>
      <p:sp>
        <p:nvSpPr>
          <p:cNvPr id="9" name="Content Placeholder 8"/>
          <p:cNvSpPr>
            <a:spLocks noGrp="1"/>
          </p:cNvSpPr>
          <p:nvPr>
            <p:ph sz="quarter" idx="12"/>
          </p:nvPr>
        </p:nvSpPr>
        <p:spPr>
          <a:xfrm>
            <a:off x="276225" y="1162050"/>
            <a:ext cx="8229600" cy="3775075"/>
          </a:xfrm>
        </p:spPr>
        <p:txBody>
          <a:bodyPr/>
          <a:lstStyle/>
          <a:p>
            <a:pPr lvl="0"/>
            <a:r>
              <a:rPr lang="sl-SI" dirty="0"/>
              <a:t>Click to edit Master text styles</a:t>
            </a:r>
          </a:p>
          <a:p>
            <a:pPr lvl="1"/>
            <a:r>
              <a:rPr lang="sl-SI" dirty="0"/>
              <a:t>Second level</a:t>
            </a:r>
          </a:p>
          <a:p>
            <a:pPr lvl="2"/>
            <a:r>
              <a:rPr lang="sl-SI" dirty="0"/>
              <a:t>Third level</a:t>
            </a:r>
          </a:p>
          <a:p>
            <a:pPr lvl="3"/>
            <a:r>
              <a:rPr lang="sl-SI" dirty="0"/>
              <a:t>Fourth level</a:t>
            </a:r>
          </a:p>
          <a:p>
            <a:pPr lvl="4"/>
            <a:r>
              <a:rPr lang="sl-SI" dirty="0"/>
              <a:t>Fifth level</a:t>
            </a:r>
            <a:endParaRPr lang="en-US" dirty="0"/>
          </a:p>
        </p:txBody>
      </p:sp>
    </p:spTree>
    <p:extLst>
      <p:ext uri="{BB962C8B-B14F-4D97-AF65-F5344CB8AC3E}">
        <p14:creationId xmlns:p14="http://schemas.microsoft.com/office/powerpoint/2010/main" val="140481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_FILL_&amp;_TABLE_TEXT_left">
    <p:spTree>
      <p:nvGrpSpPr>
        <p:cNvPr id="1" name=""/>
        <p:cNvGrpSpPr/>
        <p:nvPr/>
      </p:nvGrpSpPr>
      <p:grpSpPr>
        <a:xfrm>
          <a:off x="0" y="0"/>
          <a:ext cx="0" cy="0"/>
          <a:chOff x="0" y="0"/>
          <a:chExt cx="0" cy="0"/>
        </a:xfrm>
      </p:grpSpPr>
      <p:pic>
        <p:nvPicPr>
          <p:cNvPr id="3" name="Picture 2" descr="Valicon_GREY_PPT_TEMPLATE_dodatek_maj2016_Artboard 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 y="-2249"/>
            <a:ext cx="9143870" cy="5147999"/>
          </a:xfrm>
          <a:prstGeom prst="rect">
            <a:avLst/>
          </a:prstGeom>
        </p:spPr>
      </p:pic>
      <p:sp>
        <p:nvSpPr>
          <p:cNvPr id="11" name="TextBox 10"/>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10" name="TextBox 9"/>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bg1"/>
                </a:solidFill>
              </a:rPr>
              <a:t>‹#›</a:t>
            </a:fld>
            <a:endParaRPr lang="en-US" sz="700" dirty="0">
              <a:solidFill>
                <a:schemeClr val="bg1"/>
              </a:solidFill>
            </a:endParaRPr>
          </a:p>
        </p:txBody>
      </p:sp>
      <p:sp>
        <p:nvSpPr>
          <p:cNvPr id="12" name="TextBox 11"/>
          <p:cNvSpPr txBox="1"/>
          <p:nvPr userDrawn="1"/>
        </p:nvSpPr>
        <p:spPr>
          <a:xfrm>
            <a:off x="8712201" y="4830037"/>
            <a:ext cx="431799" cy="107722"/>
          </a:xfrm>
          <a:prstGeom prst="rect">
            <a:avLst/>
          </a:prstGeom>
          <a:noFill/>
        </p:spPr>
        <p:txBody>
          <a:bodyPr wrap="square" lIns="0" tIns="0" rIns="0" bIns="0" rtlCol="0" anchor="ctr">
            <a:spAutoFit/>
          </a:bodyPr>
          <a:lstStyle/>
          <a:p>
            <a:pPr algn="ctr"/>
            <a:fld id="{13BAA922-A354-3542-8594-786BA9E049F8}" type="slidenum">
              <a:rPr lang="en-US" sz="700" smtClean="0">
                <a:solidFill>
                  <a:schemeClr val="tx1"/>
                </a:solidFill>
              </a:rPr>
              <a:t>‹#›</a:t>
            </a:fld>
            <a:endParaRPr lang="en-US" sz="700" dirty="0">
              <a:solidFill>
                <a:schemeClr val="tx1"/>
              </a:solidFill>
            </a:endParaRPr>
          </a:p>
        </p:txBody>
      </p:sp>
      <p:sp>
        <p:nvSpPr>
          <p:cNvPr id="13" name="Vertical Text Placeholder 14"/>
          <p:cNvSpPr>
            <a:spLocks noGrp="1"/>
          </p:cNvSpPr>
          <p:nvPr>
            <p:ph type="body" orient="vert" sz="quarter" idx="10"/>
          </p:nvPr>
        </p:nvSpPr>
        <p:spPr>
          <a:xfrm rot="10800000">
            <a:off x="8712199" y="-2"/>
            <a:ext cx="431735" cy="4661162"/>
          </a:xfrm>
        </p:spPr>
        <p:txBody>
          <a:bodyPr vert="eaVert" anchor="ctr" anchorCtr="0">
            <a:normAutofit/>
          </a:bodyPr>
          <a:lstStyle>
            <a:lvl1pPr marL="0" indent="0" algn="l">
              <a:spcBef>
                <a:spcPts val="0"/>
              </a:spcBef>
              <a:buNone/>
              <a:defRPr sz="1000">
                <a:solidFill>
                  <a:srgbClr val="294179"/>
                </a:solidFill>
              </a:defRPr>
            </a:lvl1pPr>
            <a:lvl2pPr marL="385200" indent="0">
              <a:buNone/>
              <a:defRPr sz="1000">
                <a:solidFill>
                  <a:schemeClr val="bg2"/>
                </a:solidFill>
              </a:defRPr>
            </a:lvl2pPr>
            <a:lvl3pPr marL="842400" indent="0">
              <a:buNone/>
              <a:defRPr sz="1000">
                <a:solidFill>
                  <a:schemeClr val="bg2"/>
                </a:solidFill>
              </a:defRPr>
            </a:lvl3pPr>
            <a:lvl4pPr marL="1299600" indent="0">
              <a:buNone/>
              <a:defRPr sz="1000">
                <a:solidFill>
                  <a:schemeClr val="bg2"/>
                </a:solidFill>
              </a:defRPr>
            </a:lvl4pPr>
            <a:lvl5pPr marL="1756800" indent="0">
              <a:buNone/>
              <a:defRPr sz="1000">
                <a:solidFill>
                  <a:schemeClr val="bg2"/>
                </a:solidFill>
              </a:defRPr>
            </a:lvl5pPr>
          </a:lstStyle>
          <a:p>
            <a:pPr lvl="0"/>
            <a:endParaRPr lang="en-US" dirty="0"/>
          </a:p>
        </p:txBody>
      </p:sp>
    </p:spTree>
    <p:extLst>
      <p:ext uri="{BB962C8B-B14F-4D97-AF65-F5344CB8AC3E}">
        <p14:creationId xmlns:p14="http://schemas.microsoft.com/office/powerpoint/2010/main" val="301770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0" rIns="0" bIns="0" rtlCol="0" anchor="ctr">
            <a:normAutofit/>
          </a:bodyPr>
          <a:lstStyle/>
          <a:p>
            <a:r>
              <a:rPr lang="sl-SI"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sl-SI" dirty="0"/>
              <a:t>Click to edit Master text styles</a:t>
            </a:r>
          </a:p>
          <a:p>
            <a:pPr lvl="1"/>
            <a:r>
              <a:rPr lang="sl-SI" dirty="0"/>
              <a:t>Second level</a:t>
            </a:r>
          </a:p>
          <a:p>
            <a:pPr lvl="2"/>
            <a:r>
              <a:rPr lang="sl-SI" dirty="0"/>
              <a:t>Third level</a:t>
            </a:r>
          </a:p>
          <a:p>
            <a:pPr lvl="3"/>
            <a:r>
              <a:rPr lang="sl-SI" dirty="0"/>
              <a:t>Fourth level</a:t>
            </a:r>
          </a:p>
          <a:p>
            <a:pPr lvl="4"/>
            <a:r>
              <a:rPr lang="sl-SI" dirty="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B3B497-9DAF-F049-839E-9F263A4D86B3}" type="datetime1">
              <a:rPr lang="sl-SI" smtClean="0"/>
              <a:t>30.11.2017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936032420"/>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87" r:id="rId3"/>
    <p:sldLayoutId id="2147483702" r:id="rId4"/>
    <p:sldLayoutId id="2147483706" r:id="rId5"/>
    <p:sldLayoutId id="2147483707" r:id="rId6"/>
    <p:sldLayoutId id="2147483703" r:id="rId7"/>
    <p:sldLayoutId id="2147483704" r:id="rId8"/>
    <p:sldLayoutId id="2147483708" r:id="rId9"/>
    <p:sldLayoutId id="2147483709" r:id="rId10"/>
    <p:sldLayoutId id="2147483710" r:id="rId11"/>
    <p:sldLayoutId id="2147483711" r:id="rId12"/>
    <p:sldLayoutId id="2147483652" r:id="rId13"/>
    <p:sldLayoutId id="2147483705" r:id="rId14"/>
    <p:sldLayoutId id="2147483666" r:id="rId15"/>
  </p:sldLayoutIdLst>
  <p:hf hdr="0" ft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198000" indent="-198000" algn="l" defTabSz="457200" rtl="0" eaLnBrk="1" latinLnBrk="0" hangingPunct="1">
        <a:spcBef>
          <a:spcPts val="432"/>
        </a:spcBef>
        <a:buFont typeface="Arial"/>
        <a:buChar char="•"/>
        <a:defRPr sz="1800" kern="1200">
          <a:solidFill>
            <a:schemeClr val="tx1"/>
          </a:solidFill>
          <a:latin typeface="+mn-lt"/>
          <a:ea typeface="+mn-ea"/>
          <a:cs typeface="+mn-cs"/>
        </a:defRPr>
      </a:lvl1pPr>
      <a:lvl2pPr marL="489600" indent="-212400" algn="l" defTabSz="457200" rtl="0" eaLnBrk="1" latinLnBrk="0" hangingPunct="1">
        <a:spcBef>
          <a:spcPct val="20000"/>
        </a:spcBef>
        <a:buFont typeface="Arial"/>
        <a:buChar char="–"/>
        <a:defRPr sz="1600" kern="1200">
          <a:solidFill>
            <a:schemeClr val="tx1"/>
          </a:solidFill>
          <a:latin typeface="+mn-lt"/>
          <a:ea typeface="+mn-ea"/>
          <a:cs typeface="+mn-cs"/>
        </a:defRPr>
      </a:lvl2pPr>
      <a:lvl3pPr marL="712800" indent="-1584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990000" indent="-1584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303200" indent="-1584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emf"/><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l-SI" dirty="0"/>
              <a:t>Dolgoročno spremljanje uspešnosti kampanje </a:t>
            </a:r>
            <a:r>
              <a:rPr lang="sl-SI" dirty="0" smtClean="0"/>
              <a:t>„Naša super hrana“</a:t>
            </a:r>
            <a:endParaRPr lang="en-US" dirty="0"/>
          </a:p>
        </p:txBody>
      </p:sp>
      <p:sp>
        <p:nvSpPr>
          <p:cNvPr id="3" name="Subtitle 2"/>
          <p:cNvSpPr>
            <a:spLocks noGrp="1"/>
          </p:cNvSpPr>
          <p:nvPr>
            <p:ph type="subTitle" idx="1"/>
          </p:nvPr>
        </p:nvSpPr>
        <p:spPr/>
        <p:txBody>
          <a:bodyPr/>
          <a:lstStyle/>
          <a:p>
            <a:r>
              <a:rPr lang="sl-SI" dirty="0"/>
              <a:t>Poročilo druge meritve</a:t>
            </a:r>
            <a:endParaRPr lang="en-US" dirty="0"/>
          </a:p>
        </p:txBody>
      </p:sp>
      <p:sp>
        <p:nvSpPr>
          <p:cNvPr id="4" name="Text Placeholder 3"/>
          <p:cNvSpPr>
            <a:spLocks noGrp="1"/>
          </p:cNvSpPr>
          <p:nvPr>
            <p:ph type="body" sz="quarter" idx="10"/>
          </p:nvPr>
        </p:nvSpPr>
        <p:spPr/>
        <p:txBody>
          <a:bodyPr/>
          <a:lstStyle/>
          <a:p>
            <a:r>
              <a:rPr lang="sl-SI" dirty="0"/>
              <a:t>Pripravil: ANDRAŽ ZORKO</a:t>
            </a:r>
            <a:endParaRPr lang="en-US" dirty="0"/>
          </a:p>
        </p:txBody>
      </p:sp>
    </p:spTree>
    <p:extLst>
      <p:ext uri="{BB962C8B-B14F-4D97-AF65-F5344CB8AC3E}">
        <p14:creationId xmlns:p14="http://schemas.microsoft.com/office/powerpoint/2010/main" val="922202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2700" dirty="0"/>
              <a:t>MLEKO IN MLEČNI PROIZVODI – povzetki odprtih vprašanj </a:t>
            </a:r>
          </a:p>
        </p:txBody>
      </p:sp>
      <p:sp>
        <p:nvSpPr>
          <p:cNvPr id="3" name="Vertical Text Placeholder 2"/>
          <p:cNvSpPr>
            <a:spLocks noGrp="1"/>
          </p:cNvSpPr>
          <p:nvPr>
            <p:ph type="body" orient="vert" sz="quarter" idx="10"/>
          </p:nvPr>
        </p:nvSpPr>
        <p:spPr/>
        <p:txBody>
          <a:bodyPr/>
          <a:lstStyle/>
          <a:p>
            <a:endParaRPr lang="sl-SI"/>
          </a:p>
        </p:txBody>
      </p:sp>
      <p:sp>
        <p:nvSpPr>
          <p:cNvPr id="4" name="Content Placeholder 3"/>
          <p:cNvSpPr>
            <a:spLocks noGrp="1"/>
          </p:cNvSpPr>
          <p:nvPr>
            <p:ph sz="quarter" idx="12"/>
          </p:nvPr>
        </p:nvSpPr>
        <p:spPr/>
        <p:txBody>
          <a:bodyPr>
            <a:normAutofit/>
          </a:bodyPr>
          <a:lstStyle/>
          <a:p>
            <a:r>
              <a:rPr lang="sl-SI" dirty="0"/>
              <a:t>So zdravi, ker vsebujejo kalcij, beljakovine, minerale in druge hranilne snovi, ki jih naše telo potrebuje in k</a:t>
            </a:r>
            <a:r>
              <a:rPr lang="en-US" dirty="0" err="1"/>
              <a:t>i</a:t>
            </a:r>
            <a:r>
              <a:rPr lang="en-US" dirty="0"/>
              <a:t> </a:t>
            </a:r>
            <a:r>
              <a:rPr lang="sl-SI" dirty="0"/>
              <a:t>pozitivno vplivajo na naše zdravje.</a:t>
            </a:r>
          </a:p>
          <a:p>
            <a:r>
              <a:rPr lang="sl-SI" dirty="0"/>
              <a:t>Dobro vplivajo na razvoj otroka, ker z uživanjem mleka otroci dobijo kalcij, beljakovine in ostale hranilne snovi, ki so potrebne za rast in razvoj (tako veleva evolucija). </a:t>
            </a:r>
          </a:p>
          <a:p>
            <a:r>
              <a:rPr lang="sl-SI" dirty="0"/>
              <a:t>Morali bi jih uživati pogosteje, ker jih enostavno premalo. Gre za zdrave, naravne proizvode, ki vsebujejo kalcij in beljakovine, ki jih naše telo potrebuje, saj pozitivno vplivajo na rast in dobro počutje. </a:t>
            </a:r>
          </a:p>
          <a:p>
            <a:r>
              <a:rPr lang="sl-SI" dirty="0"/>
              <a:t>Mleko in mlečni proizvodi slovenskega porekla so bolj kakovostni preprosto zato, ker so naravni in domači. Živali so hranjene z boljšo krmo, proizvodi pa imajo dobro kontrolo in večji nadzor kot proizvodi iz tujine. K boljši kakovosti pripomore tudi krajša transportna pot. </a:t>
            </a:r>
          </a:p>
        </p:txBody>
      </p:sp>
    </p:spTree>
    <p:extLst>
      <p:ext uri="{BB962C8B-B14F-4D97-AF65-F5344CB8AC3E}">
        <p14:creationId xmlns:p14="http://schemas.microsoft.com/office/powerpoint/2010/main" val="86287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780" y="565936"/>
            <a:ext cx="7798033" cy="452570"/>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„Sledi nekaj trditev o nakupovanju mesa s slovenskim poreklom. Označite ali za vas držijo ali ne, oziroma ali se z njimi bolj strinjate ali bolj ne strinjate.“</a:t>
            </a:r>
          </a:p>
        </p:txBody>
      </p:sp>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275779" y="394843"/>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Meso</a:t>
            </a:r>
          </a:p>
        </p:txBody>
      </p:sp>
      <p:sp>
        <p:nvSpPr>
          <p:cNvPr id="11" name="Vertical Text Placeholder 10"/>
          <p:cNvSpPr>
            <a:spLocks noGrp="1"/>
          </p:cNvSpPr>
          <p:nvPr>
            <p:ph type="body" orient="vert" sz="quarter" idx="10"/>
          </p:nvPr>
        </p:nvSpPr>
        <p:spPr/>
        <p:txBody>
          <a:bodyPr/>
          <a:lstStyle/>
          <a:p>
            <a:endParaRPr lang="en-US" dirty="0"/>
          </a:p>
        </p:txBody>
      </p:sp>
      <p:sp>
        <p:nvSpPr>
          <p:cNvPr id="27" name="Content Placeholder 2"/>
          <p:cNvSpPr txBox="1">
            <a:spLocks/>
          </p:cNvSpPr>
          <p:nvPr/>
        </p:nvSpPr>
        <p:spPr>
          <a:xfrm>
            <a:off x="275780" y="4659649"/>
            <a:ext cx="7157486"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Ciljni skupini „ženske od 25 do 55 let“ in „nakupni člani“ se ne razlikujeta bistveno od populacije.</a:t>
            </a:r>
          </a:p>
        </p:txBody>
      </p:sp>
      <p:sp>
        <p:nvSpPr>
          <p:cNvPr id="43"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44" name="Straight Arrow Connector 43"/>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3808728" y="4954394"/>
            <a:ext cx="144000" cy="166370"/>
            <a:chOff x="1554480" y="1708151"/>
            <a:chExt cx="144000" cy="166370"/>
          </a:xfrm>
        </p:grpSpPr>
        <p:sp>
          <p:nvSpPr>
            <p:cNvPr id="54" name="Rectangle 53"/>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55" name="Straight Arrow Connector 54"/>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8" name="Picture 7">
            <a:extLst>
              <a:ext uri="{FF2B5EF4-FFF2-40B4-BE49-F238E27FC236}">
                <a16:creationId xmlns:a16="http://schemas.microsoft.com/office/drawing/2014/main" xmlns="" id="{4EB1B1B7-AAED-4D79-BFD8-983C04B6F4A0}"/>
              </a:ext>
            </a:extLst>
          </p:cNvPr>
          <p:cNvPicPr>
            <a:picLocks noChangeAspect="1"/>
          </p:cNvPicPr>
          <p:nvPr/>
        </p:nvPicPr>
        <p:blipFill>
          <a:blip r:embed="rId2"/>
          <a:stretch>
            <a:fillRect/>
          </a:stretch>
        </p:blipFill>
        <p:spPr>
          <a:xfrm>
            <a:off x="212053" y="1141489"/>
            <a:ext cx="6970688" cy="2702482"/>
          </a:xfrm>
          <a:prstGeom prst="rect">
            <a:avLst/>
          </a:prstGeom>
        </p:spPr>
      </p:pic>
      <p:sp>
        <p:nvSpPr>
          <p:cNvPr id="69" name="Rectangle 68">
            <a:extLst>
              <a:ext uri="{FF2B5EF4-FFF2-40B4-BE49-F238E27FC236}">
                <a16:creationId xmlns:a16="http://schemas.microsoft.com/office/drawing/2014/main" xmlns="" id="{7ECDABF0-92F4-4904-8E5E-DC42BF26A134}"/>
              </a:ext>
            </a:extLst>
          </p:cNvPr>
          <p:cNvSpPr/>
          <p:nvPr/>
        </p:nvSpPr>
        <p:spPr>
          <a:xfrm>
            <a:off x="278792" y="3870062"/>
            <a:ext cx="6761686" cy="7740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chemeClr val="tx1"/>
                </a:solidFill>
              </a:rPr>
              <a:t>Tako</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celotnem</a:t>
            </a:r>
            <a:r>
              <a:rPr lang="en-US" sz="1200" dirty="0">
                <a:solidFill>
                  <a:schemeClr val="tx1"/>
                </a:solidFill>
              </a:rPr>
              <a:t> </a:t>
            </a:r>
            <a:r>
              <a:rPr lang="en-US" sz="1200" dirty="0" err="1">
                <a:solidFill>
                  <a:schemeClr val="tx1"/>
                </a:solidFill>
              </a:rPr>
              <a:t>vzorcu</a:t>
            </a:r>
            <a:r>
              <a:rPr lang="en-US" sz="1200" dirty="0">
                <a:solidFill>
                  <a:schemeClr val="tx1"/>
                </a:solidFill>
              </a:rPr>
              <a:t> </a:t>
            </a:r>
            <a:r>
              <a:rPr lang="en-US" sz="1200" dirty="0" err="1">
                <a:solidFill>
                  <a:schemeClr val="tx1"/>
                </a:solidFill>
              </a:rPr>
              <a:t>kot</a:t>
            </a:r>
            <a:r>
              <a:rPr lang="en-US" sz="1200" dirty="0">
                <a:solidFill>
                  <a:schemeClr val="tx1"/>
                </a:solidFill>
              </a:rPr>
              <a:t> v </a:t>
            </a:r>
            <a:r>
              <a:rPr lang="en-US" sz="1200" dirty="0" err="1">
                <a:solidFill>
                  <a:schemeClr val="tx1"/>
                </a:solidFill>
              </a:rPr>
              <a:t>ciljnih</a:t>
            </a:r>
            <a:r>
              <a:rPr lang="en-US" sz="1200" dirty="0">
                <a:solidFill>
                  <a:schemeClr val="tx1"/>
                </a:solidFill>
              </a:rPr>
              <a:t> </a:t>
            </a:r>
            <a:r>
              <a:rPr lang="en-US" sz="1200" dirty="0" err="1">
                <a:solidFill>
                  <a:schemeClr val="tx1"/>
                </a:solidFill>
              </a:rPr>
              <a:t>skupinah</a:t>
            </a:r>
            <a:r>
              <a:rPr lang="en-US" sz="1200" dirty="0">
                <a:solidFill>
                  <a:schemeClr val="tx1"/>
                </a:solidFill>
              </a:rPr>
              <a:t> </a:t>
            </a:r>
            <a:r>
              <a:rPr lang="en-US" sz="1200" dirty="0" err="1">
                <a:solidFill>
                  <a:schemeClr val="tx1"/>
                </a:solidFill>
              </a:rPr>
              <a:t>zaznavamo</a:t>
            </a:r>
            <a:r>
              <a:rPr lang="en-US" sz="1200" dirty="0">
                <a:solidFill>
                  <a:schemeClr val="tx1"/>
                </a:solidFill>
              </a:rPr>
              <a:t> </a:t>
            </a:r>
            <a:r>
              <a:rPr lang="en-US" sz="1200" dirty="0" err="1">
                <a:solidFill>
                  <a:schemeClr val="tx1"/>
                </a:solidFill>
              </a:rPr>
              <a:t>značilno</a:t>
            </a:r>
            <a:r>
              <a:rPr lang="en-US" sz="1200" dirty="0">
                <a:solidFill>
                  <a:schemeClr val="tx1"/>
                </a:solidFill>
              </a:rPr>
              <a:t> </a:t>
            </a:r>
            <a:r>
              <a:rPr lang="en-US" sz="1200" dirty="0" err="1">
                <a:solidFill>
                  <a:schemeClr val="tx1"/>
                </a:solidFill>
              </a:rPr>
              <a:t>rast</a:t>
            </a:r>
            <a:r>
              <a:rPr lang="en-US" sz="1200" dirty="0">
                <a:solidFill>
                  <a:schemeClr val="tx1"/>
                </a:solidFill>
              </a:rPr>
              <a:t> </a:t>
            </a:r>
            <a:r>
              <a:rPr lang="en-US" sz="1200" dirty="0" err="1">
                <a:solidFill>
                  <a:schemeClr val="tx1"/>
                </a:solidFill>
              </a:rPr>
              <a:t>strinjanja</a:t>
            </a:r>
            <a:r>
              <a:rPr lang="en-US" sz="1200" dirty="0">
                <a:solidFill>
                  <a:schemeClr val="tx1"/>
                </a:solidFill>
              </a:rPr>
              <a:t> z </a:t>
            </a:r>
            <a:r>
              <a:rPr lang="en-US" sz="1200" dirty="0" err="1">
                <a:solidFill>
                  <a:schemeClr val="tx1"/>
                </a:solidFill>
              </a:rPr>
              <a:t>imperativno</a:t>
            </a:r>
            <a:r>
              <a:rPr lang="en-US" sz="1200" dirty="0">
                <a:solidFill>
                  <a:schemeClr val="tx1"/>
                </a:solidFill>
              </a:rPr>
              <a:t> </a:t>
            </a:r>
            <a:r>
              <a:rPr lang="en-US" sz="1200" dirty="0" err="1">
                <a:solidFill>
                  <a:schemeClr val="tx1"/>
                </a:solidFill>
              </a:rPr>
              <a:t>trditvijo</a:t>
            </a:r>
            <a:r>
              <a:rPr lang="en-US" sz="1200" dirty="0">
                <a:solidFill>
                  <a:schemeClr val="tx1"/>
                </a:solidFill>
              </a:rPr>
              <a:t>, da bi </a:t>
            </a:r>
            <a:r>
              <a:rPr lang="en-US" sz="1200" dirty="0" err="1">
                <a:solidFill>
                  <a:schemeClr val="tx1"/>
                </a:solidFill>
              </a:rPr>
              <a:t>morali</a:t>
            </a:r>
            <a:r>
              <a:rPr lang="en-US" sz="1200" dirty="0">
                <a:solidFill>
                  <a:schemeClr val="tx1"/>
                </a:solidFill>
              </a:rPr>
              <a:t> </a:t>
            </a:r>
            <a:r>
              <a:rPr lang="en-US" sz="1200" dirty="0" err="1">
                <a:solidFill>
                  <a:schemeClr val="tx1"/>
                </a:solidFill>
              </a:rPr>
              <a:t>ljudje</a:t>
            </a:r>
            <a:r>
              <a:rPr lang="en-US" sz="1200" dirty="0">
                <a:solidFill>
                  <a:schemeClr val="tx1"/>
                </a:solidFill>
              </a:rPr>
              <a:t> </a:t>
            </a:r>
            <a:r>
              <a:rPr lang="en-US" sz="1200" dirty="0" err="1">
                <a:solidFill>
                  <a:schemeClr val="tx1"/>
                </a:solidFill>
              </a:rPr>
              <a:t>jesti</a:t>
            </a:r>
            <a:r>
              <a:rPr lang="en-US" sz="1200" dirty="0">
                <a:solidFill>
                  <a:schemeClr val="tx1"/>
                </a:solidFill>
              </a:rPr>
              <a:t> </a:t>
            </a:r>
            <a:r>
              <a:rPr lang="en-US" sz="1200" dirty="0" err="1">
                <a:solidFill>
                  <a:schemeClr val="tx1"/>
                </a:solidFill>
              </a:rPr>
              <a:t>več</a:t>
            </a:r>
            <a:r>
              <a:rPr lang="en-US" sz="1200" dirty="0">
                <a:solidFill>
                  <a:schemeClr val="tx1"/>
                </a:solidFill>
              </a:rPr>
              <a:t> mesa. </a:t>
            </a:r>
            <a:r>
              <a:rPr lang="en-US" sz="1200" dirty="0" err="1">
                <a:solidFill>
                  <a:schemeClr val="tx1"/>
                </a:solidFill>
              </a:rPr>
              <a:t>Spremembo</a:t>
            </a:r>
            <a:r>
              <a:rPr lang="en-US" sz="1200" dirty="0">
                <a:solidFill>
                  <a:schemeClr val="tx1"/>
                </a:solidFill>
              </a:rPr>
              <a:t> bi </a:t>
            </a:r>
            <a:r>
              <a:rPr lang="en-US" sz="1200" dirty="0" err="1">
                <a:solidFill>
                  <a:schemeClr val="tx1"/>
                </a:solidFill>
              </a:rPr>
              <a:t>težko</a:t>
            </a:r>
            <a:r>
              <a:rPr lang="en-US" sz="1200" dirty="0">
                <a:solidFill>
                  <a:schemeClr val="tx1"/>
                </a:solidFill>
              </a:rPr>
              <a:t> </a:t>
            </a:r>
            <a:r>
              <a:rPr lang="en-US" sz="1200" dirty="0" err="1">
                <a:solidFill>
                  <a:schemeClr val="tx1"/>
                </a:solidFill>
              </a:rPr>
              <a:t>pripisali</a:t>
            </a:r>
            <a:r>
              <a:rPr lang="en-US" sz="1200" dirty="0">
                <a:solidFill>
                  <a:schemeClr val="tx1"/>
                </a:solidFill>
              </a:rPr>
              <a:t> </a:t>
            </a:r>
            <a:r>
              <a:rPr lang="en-US" sz="1200" dirty="0" err="1">
                <a:solidFill>
                  <a:schemeClr val="tx1"/>
                </a:solidFill>
              </a:rPr>
              <a:t>učinkom</a:t>
            </a:r>
            <a:r>
              <a:rPr lang="en-US" sz="1200" dirty="0">
                <a:solidFill>
                  <a:schemeClr val="tx1"/>
                </a:solidFill>
              </a:rPr>
              <a:t> </a:t>
            </a:r>
            <a:r>
              <a:rPr lang="en-US" sz="1200" dirty="0" err="1">
                <a:solidFill>
                  <a:schemeClr val="tx1"/>
                </a:solidFill>
              </a:rPr>
              <a:t>kampanje</a:t>
            </a:r>
            <a:r>
              <a:rPr lang="en-US" sz="1200" dirty="0">
                <a:solidFill>
                  <a:schemeClr val="tx1"/>
                </a:solidFill>
              </a:rPr>
              <a:t>, </a:t>
            </a:r>
            <a:r>
              <a:rPr lang="en-US" sz="1200" dirty="0" err="1">
                <a:solidFill>
                  <a:schemeClr val="tx1"/>
                </a:solidFill>
              </a:rPr>
              <a:t>kvečjemu</a:t>
            </a:r>
            <a:r>
              <a:rPr lang="en-US" sz="1200" dirty="0">
                <a:solidFill>
                  <a:schemeClr val="tx1"/>
                </a:solidFill>
              </a:rPr>
              <a:t> </a:t>
            </a:r>
            <a:r>
              <a:rPr lang="en-US" sz="1200" dirty="0" err="1">
                <a:solidFill>
                  <a:schemeClr val="tx1"/>
                </a:solidFill>
              </a:rPr>
              <a:t>posredno</a:t>
            </a:r>
            <a:r>
              <a:rPr lang="en-US" sz="1200" dirty="0">
                <a:solidFill>
                  <a:schemeClr val="tx1"/>
                </a:solidFill>
              </a:rPr>
              <a:t>. </a:t>
            </a:r>
            <a:r>
              <a:rPr lang="en-US" sz="1200" dirty="0" err="1">
                <a:solidFill>
                  <a:schemeClr val="tx1"/>
                </a:solidFill>
              </a:rPr>
              <a:t>Lahko</a:t>
            </a:r>
            <a:r>
              <a:rPr lang="en-US" sz="1200" dirty="0">
                <a:solidFill>
                  <a:schemeClr val="tx1"/>
                </a:solidFill>
              </a:rPr>
              <a:t> pa </a:t>
            </a:r>
            <a:r>
              <a:rPr lang="en-US" sz="1200" dirty="0" err="1">
                <a:solidFill>
                  <a:schemeClr val="tx1"/>
                </a:solidFill>
              </a:rPr>
              <a:t>kampanji</a:t>
            </a:r>
            <a:r>
              <a:rPr lang="en-US" sz="1200" dirty="0">
                <a:solidFill>
                  <a:schemeClr val="tx1"/>
                </a:solidFill>
              </a:rPr>
              <a:t> </a:t>
            </a:r>
            <a:r>
              <a:rPr lang="en-US" sz="1200" dirty="0" err="1">
                <a:solidFill>
                  <a:schemeClr val="tx1"/>
                </a:solidFill>
              </a:rPr>
              <a:t>pripišemo</a:t>
            </a:r>
            <a:r>
              <a:rPr lang="en-US" sz="1200" dirty="0">
                <a:solidFill>
                  <a:schemeClr val="tx1"/>
                </a:solidFill>
              </a:rPr>
              <a:t> </a:t>
            </a:r>
            <a:r>
              <a:rPr lang="en-US" sz="1200" dirty="0" err="1">
                <a:solidFill>
                  <a:schemeClr val="tx1"/>
                </a:solidFill>
              </a:rPr>
              <a:t>rast</a:t>
            </a:r>
            <a:r>
              <a:rPr lang="en-US" sz="1200" dirty="0">
                <a:solidFill>
                  <a:schemeClr val="tx1"/>
                </a:solidFill>
              </a:rPr>
              <a:t> </a:t>
            </a:r>
            <a:r>
              <a:rPr lang="en-US" sz="1200" dirty="0" err="1">
                <a:solidFill>
                  <a:schemeClr val="tx1"/>
                </a:solidFill>
              </a:rPr>
              <a:t>pri</a:t>
            </a:r>
            <a:r>
              <a:rPr lang="en-US" sz="1200" dirty="0">
                <a:solidFill>
                  <a:schemeClr val="tx1"/>
                </a:solidFill>
              </a:rPr>
              <a:t> </a:t>
            </a:r>
            <a:r>
              <a:rPr lang="en-US" sz="1200" dirty="0" err="1">
                <a:solidFill>
                  <a:schemeClr val="tx1"/>
                </a:solidFill>
              </a:rPr>
              <a:t>pripisovanju</a:t>
            </a:r>
            <a:r>
              <a:rPr lang="en-US" sz="1200" dirty="0">
                <a:solidFill>
                  <a:schemeClr val="tx1"/>
                </a:solidFill>
              </a:rPr>
              <a:t> </a:t>
            </a:r>
            <a:r>
              <a:rPr lang="en-US" sz="1200" dirty="0" err="1">
                <a:solidFill>
                  <a:schemeClr val="tx1"/>
                </a:solidFill>
              </a:rPr>
              <a:t>pomena</a:t>
            </a:r>
            <a:r>
              <a:rPr lang="en-US" sz="1200" dirty="0">
                <a:solidFill>
                  <a:schemeClr val="tx1"/>
                </a:solidFill>
              </a:rPr>
              <a:t> </a:t>
            </a:r>
            <a:r>
              <a:rPr lang="en-US" sz="1200" dirty="0" err="1">
                <a:solidFill>
                  <a:schemeClr val="tx1"/>
                </a:solidFill>
              </a:rPr>
              <a:t>dejstvu</a:t>
            </a:r>
            <a:r>
              <a:rPr lang="en-US" sz="1200" dirty="0">
                <a:solidFill>
                  <a:schemeClr val="tx1"/>
                </a:solidFill>
              </a:rPr>
              <a:t>, da </a:t>
            </a:r>
            <a:r>
              <a:rPr lang="en-US" sz="1200" dirty="0" err="1">
                <a:solidFill>
                  <a:schemeClr val="tx1"/>
                </a:solidFill>
              </a:rPr>
              <a:t>je</a:t>
            </a:r>
            <a:r>
              <a:rPr lang="en-US" sz="1200" dirty="0">
                <a:solidFill>
                  <a:schemeClr val="tx1"/>
                </a:solidFill>
              </a:rPr>
              <a:t> </a:t>
            </a:r>
            <a:r>
              <a:rPr lang="en-US" sz="1200" dirty="0" err="1">
                <a:solidFill>
                  <a:schemeClr val="tx1"/>
                </a:solidFill>
              </a:rPr>
              <a:t>bila</a:t>
            </a:r>
            <a:r>
              <a:rPr lang="en-US" sz="1200" dirty="0">
                <a:solidFill>
                  <a:schemeClr val="tx1"/>
                </a:solidFill>
              </a:rPr>
              <a:t> </a:t>
            </a:r>
            <a:r>
              <a:rPr lang="en-US" sz="1200" dirty="0" err="1">
                <a:solidFill>
                  <a:schemeClr val="tx1"/>
                </a:solidFill>
              </a:rPr>
              <a:t>žival</a:t>
            </a:r>
            <a:r>
              <a:rPr lang="en-US" sz="1200" dirty="0">
                <a:solidFill>
                  <a:schemeClr val="tx1"/>
                </a:solidFill>
              </a:rPr>
              <a:t> </a:t>
            </a:r>
            <a:r>
              <a:rPr lang="en-US" sz="1200" dirty="0" err="1">
                <a:solidFill>
                  <a:schemeClr val="tx1"/>
                </a:solidFill>
              </a:rPr>
              <a:t>rojena</a:t>
            </a:r>
            <a:r>
              <a:rPr lang="en-US" sz="1200" dirty="0">
                <a:solidFill>
                  <a:schemeClr val="tx1"/>
                </a:solidFill>
              </a:rPr>
              <a:t>, </a:t>
            </a:r>
            <a:r>
              <a:rPr lang="en-US" sz="1200" dirty="0" err="1">
                <a:solidFill>
                  <a:schemeClr val="tx1"/>
                </a:solidFill>
              </a:rPr>
              <a:t>rejena</a:t>
            </a:r>
            <a:r>
              <a:rPr lang="en-US" sz="1200" dirty="0">
                <a:solidFill>
                  <a:schemeClr val="tx1"/>
                </a:solidFill>
              </a:rPr>
              <a:t> in </a:t>
            </a:r>
            <a:r>
              <a:rPr lang="en-US" sz="1200" dirty="0" err="1">
                <a:solidFill>
                  <a:schemeClr val="tx1"/>
                </a:solidFill>
              </a:rPr>
              <a:t>zaklana</a:t>
            </a:r>
            <a:r>
              <a:rPr lang="en-US" sz="1200" dirty="0">
                <a:solidFill>
                  <a:schemeClr val="tx1"/>
                </a:solidFill>
              </a:rPr>
              <a:t> v </a:t>
            </a:r>
            <a:r>
              <a:rPr lang="en-US" sz="1200" dirty="0" err="1">
                <a:solidFill>
                  <a:schemeClr val="tx1"/>
                </a:solidFill>
              </a:rPr>
              <a:t>Sloveniji</a:t>
            </a:r>
            <a:r>
              <a:rPr lang="en-US" sz="1200" dirty="0">
                <a:solidFill>
                  <a:schemeClr val="tx1"/>
                </a:solidFill>
              </a:rPr>
              <a:t>.</a:t>
            </a:r>
            <a:endParaRPr lang="sl-SI" sz="1200" dirty="0">
              <a:solidFill>
                <a:schemeClr val="tx1"/>
              </a:solidFill>
            </a:endParaRPr>
          </a:p>
        </p:txBody>
      </p:sp>
    </p:spTree>
    <p:extLst>
      <p:ext uri="{BB962C8B-B14F-4D97-AF65-F5344CB8AC3E}">
        <p14:creationId xmlns:p14="http://schemas.microsoft.com/office/powerpoint/2010/main" val="1501670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11" name="Vertical Text Placeholder 10"/>
          <p:cNvSpPr>
            <a:spLocks noGrp="1"/>
          </p:cNvSpPr>
          <p:nvPr>
            <p:ph type="body" orient="vert" sz="quarter" idx="10"/>
          </p:nvPr>
        </p:nvSpPr>
        <p:spPr/>
        <p:txBody>
          <a:bodyPr/>
          <a:lstStyle/>
          <a:p>
            <a:endParaRPr lang="en-US"/>
          </a:p>
        </p:txBody>
      </p:sp>
      <p:sp>
        <p:nvSpPr>
          <p:cNvPr id="41" name="Content Placeholder 2"/>
          <p:cNvSpPr txBox="1">
            <a:spLocks/>
          </p:cNvSpPr>
          <p:nvPr/>
        </p:nvSpPr>
        <p:spPr>
          <a:xfrm>
            <a:off x="275780" y="565936"/>
            <a:ext cx="7798033" cy="452570"/>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„Sledi nekaj trditev o prehranskih navadah različnih vrst mesa. Označite ali za vas držijo ali ne, oziroma ali se z njimi bolj strinjate ali bolj ne strinjate.“</a:t>
            </a:r>
          </a:p>
        </p:txBody>
      </p:sp>
      <p:sp>
        <p:nvSpPr>
          <p:cNvPr id="42" name="Content Placeholder 2"/>
          <p:cNvSpPr txBox="1">
            <a:spLocks/>
          </p:cNvSpPr>
          <p:nvPr/>
        </p:nvSpPr>
        <p:spPr>
          <a:xfrm>
            <a:off x="275779" y="394843"/>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Meso</a:t>
            </a:r>
          </a:p>
        </p:txBody>
      </p:sp>
      <p:sp>
        <p:nvSpPr>
          <p:cNvPr id="29" name="Content Placeholder 2"/>
          <p:cNvSpPr txBox="1">
            <a:spLocks/>
          </p:cNvSpPr>
          <p:nvPr/>
        </p:nvSpPr>
        <p:spPr>
          <a:xfrm>
            <a:off x="275779" y="4659649"/>
            <a:ext cx="8332643"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Ciljni skupini „ženske od 25 do 55 let“ in „nakupni člani“ se od populacije razlikujeta pri tretjem vprašanju.</a:t>
            </a:r>
          </a:p>
        </p:txBody>
      </p:sp>
      <p:sp>
        <p:nvSpPr>
          <p:cNvPr id="87"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88" name="Straight Arrow Connector 87"/>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9" name="Group 88"/>
          <p:cNvGrpSpPr/>
          <p:nvPr/>
        </p:nvGrpSpPr>
        <p:grpSpPr>
          <a:xfrm>
            <a:off x="3808728" y="4954394"/>
            <a:ext cx="144000" cy="166370"/>
            <a:chOff x="1554480" y="1708151"/>
            <a:chExt cx="144000" cy="166370"/>
          </a:xfrm>
        </p:grpSpPr>
        <p:sp>
          <p:nvSpPr>
            <p:cNvPr id="90" name="Rectangle 89"/>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91" name="Straight Arrow Connector 90"/>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 name="Picture 1">
            <a:extLst>
              <a:ext uri="{FF2B5EF4-FFF2-40B4-BE49-F238E27FC236}">
                <a16:creationId xmlns:a16="http://schemas.microsoft.com/office/drawing/2014/main" xmlns="" id="{22EF6A5B-AC0E-4BCB-A7A2-148697CE9D73}"/>
              </a:ext>
            </a:extLst>
          </p:cNvPr>
          <p:cNvPicPr>
            <a:picLocks noChangeAspect="1"/>
          </p:cNvPicPr>
          <p:nvPr/>
        </p:nvPicPr>
        <p:blipFill>
          <a:blip r:embed="rId2"/>
          <a:stretch>
            <a:fillRect/>
          </a:stretch>
        </p:blipFill>
        <p:spPr>
          <a:xfrm>
            <a:off x="275777" y="1100989"/>
            <a:ext cx="6773604" cy="2709442"/>
          </a:xfrm>
          <a:prstGeom prst="rect">
            <a:avLst/>
          </a:prstGeom>
        </p:spPr>
      </p:pic>
      <p:sp>
        <p:nvSpPr>
          <p:cNvPr id="64" name="Rectangle 63">
            <a:extLst>
              <a:ext uri="{FF2B5EF4-FFF2-40B4-BE49-F238E27FC236}">
                <a16:creationId xmlns:a16="http://schemas.microsoft.com/office/drawing/2014/main" xmlns="" id="{925ED3B0-EB87-4A9B-8202-F5F44FD3132E}"/>
              </a:ext>
            </a:extLst>
          </p:cNvPr>
          <p:cNvSpPr/>
          <p:nvPr/>
        </p:nvSpPr>
        <p:spPr>
          <a:xfrm>
            <a:off x="278792" y="3870062"/>
            <a:ext cx="6761686" cy="7740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chemeClr val="tx1"/>
                </a:solidFill>
              </a:rPr>
              <a:t>Za</a:t>
            </a:r>
            <a:r>
              <a:rPr lang="en-US" sz="1200" dirty="0">
                <a:solidFill>
                  <a:schemeClr val="tx1"/>
                </a:solidFill>
              </a:rPr>
              <a:t> </a:t>
            </a:r>
            <a:r>
              <a:rPr lang="en-US" sz="1200" dirty="0" err="1">
                <a:solidFill>
                  <a:schemeClr val="tx1"/>
                </a:solidFill>
              </a:rPr>
              <a:t>zaznane</a:t>
            </a:r>
            <a:r>
              <a:rPr lang="en-US" sz="1200" dirty="0">
                <a:solidFill>
                  <a:schemeClr val="tx1"/>
                </a:solidFill>
              </a:rPr>
              <a:t> </a:t>
            </a:r>
            <a:r>
              <a:rPr lang="en-US" sz="1200" dirty="0" err="1">
                <a:solidFill>
                  <a:schemeClr val="tx1"/>
                </a:solidFill>
              </a:rPr>
              <a:t>negativne</a:t>
            </a:r>
            <a:r>
              <a:rPr lang="en-US" sz="1200" dirty="0">
                <a:solidFill>
                  <a:schemeClr val="tx1"/>
                </a:solidFill>
              </a:rPr>
              <a:t> </a:t>
            </a:r>
            <a:r>
              <a:rPr lang="en-US" sz="1200" dirty="0" err="1">
                <a:solidFill>
                  <a:schemeClr val="tx1"/>
                </a:solidFill>
              </a:rPr>
              <a:t>spremembe</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skoraj</a:t>
            </a:r>
            <a:r>
              <a:rPr lang="en-US" sz="1200" dirty="0">
                <a:solidFill>
                  <a:schemeClr val="tx1"/>
                </a:solidFill>
              </a:rPr>
              <a:t> </a:t>
            </a:r>
            <a:r>
              <a:rPr lang="en-US" sz="1200" dirty="0" err="1">
                <a:solidFill>
                  <a:schemeClr val="tx1"/>
                </a:solidFill>
              </a:rPr>
              <a:t>vseh</a:t>
            </a:r>
            <a:r>
              <a:rPr lang="en-US" sz="1200" dirty="0">
                <a:solidFill>
                  <a:schemeClr val="tx1"/>
                </a:solidFill>
              </a:rPr>
              <a:t> </a:t>
            </a:r>
            <a:r>
              <a:rPr lang="en-US" sz="1200" dirty="0" err="1">
                <a:solidFill>
                  <a:schemeClr val="tx1"/>
                </a:solidFill>
              </a:rPr>
              <a:t>trditvah</a:t>
            </a:r>
            <a:r>
              <a:rPr lang="en-US" sz="1200" dirty="0">
                <a:solidFill>
                  <a:schemeClr val="tx1"/>
                </a:solidFill>
              </a:rPr>
              <a:t> v </a:t>
            </a:r>
            <a:r>
              <a:rPr lang="en-US" sz="1200" dirty="0" err="1">
                <a:solidFill>
                  <a:schemeClr val="tx1"/>
                </a:solidFill>
              </a:rPr>
              <a:t>času</a:t>
            </a:r>
            <a:r>
              <a:rPr lang="en-US" sz="1200" dirty="0">
                <a:solidFill>
                  <a:schemeClr val="tx1"/>
                </a:solidFill>
              </a:rPr>
              <a:t> med </a:t>
            </a:r>
            <a:r>
              <a:rPr lang="en-US" sz="1200" dirty="0" err="1">
                <a:solidFill>
                  <a:schemeClr val="tx1"/>
                </a:solidFill>
              </a:rPr>
              <a:t>avgustom</a:t>
            </a:r>
            <a:r>
              <a:rPr lang="en-US" sz="1200" dirty="0">
                <a:solidFill>
                  <a:schemeClr val="tx1"/>
                </a:solidFill>
              </a:rPr>
              <a:t> in </a:t>
            </a:r>
            <a:r>
              <a:rPr lang="en-US" sz="1200" dirty="0" err="1">
                <a:solidFill>
                  <a:schemeClr val="tx1"/>
                </a:solidFill>
              </a:rPr>
              <a:t>koncem</a:t>
            </a:r>
            <a:r>
              <a:rPr lang="en-US" sz="1200" dirty="0">
                <a:solidFill>
                  <a:schemeClr val="tx1"/>
                </a:solidFill>
              </a:rPr>
              <a:t> </a:t>
            </a:r>
            <a:r>
              <a:rPr lang="en-US" sz="1200" dirty="0" err="1">
                <a:solidFill>
                  <a:schemeClr val="tx1"/>
                </a:solidFill>
              </a:rPr>
              <a:t>oktobra</a:t>
            </a:r>
            <a:r>
              <a:rPr lang="en-US" sz="1200" dirty="0">
                <a:solidFill>
                  <a:schemeClr val="tx1"/>
                </a:solidFill>
              </a:rPr>
              <a:t> 2017 </a:t>
            </a:r>
            <a:r>
              <a:rPr lang="en-US" sz="1200" dirty="0" err="1">
                <a:solidFill>
                  <a:schemeClr val="tx1"/>
                </a:solidFill>
              </a:rPr>
              <a:t>lahko</a:t>
            </a:r>
            <a:r>
              <a:rPr lang="en-US" sz="1200" dirty="0">
                <a:solidFill>
                  <a:schemeClr val="tx1"/>
                </a:solidFill>
              </a:rPr>
              <a:t> le </a:t>
            </a:r>
            <a:r>
              <a:rPr lang="en-US" sz="1200" dirty="0" err="1">
                <a:solidFill>
                  <a:schemeClr val="tx1"/>
                </a:solidFill>
              </a:rPr>
              <a:t>ugibamo</a:t>
            </a:r>
            <a:r>
              <a:rPr lang="en-US" sz="1200" dirty="0">
                <a:solidFill>
                  <a:schemeClr val="tx1"/>
                </a:solidFill>
              </a:rPr>
              <a:t>, da so </a:t>
            </a:r>
            <a:r>
              <a:rPr lang="en-US" sz="1200" dirty="0" err="1">
                <a:solidFill>
                  <a:schemeClr val="tx1"/>
                </a:solidFill>
              </a:rPr>
              <a:t>morda</a:t>
            </a:r>
            <a:r>
              <a:rPr lang="en-US" sz="1200" dirty="0">
                <a:solidFill>
                  <a:schemeClr val="tx1"/>
                </a:solidFill>
              </a:rPr>
              <a:t> </a:t>
            </a:r>
            <a:r>
              <a:rPr lang="en-US" sz="1200" dirty="0" err="1">
                <a:solidFill>
                  <a:schemeClr val="tx1"/>
                </a:solidFill>
              </a:rPr>
              <a:t>rezultat</a:t>
            </a:r>
            <a:r>
              <a:rPr lang="en-US" sz="1200" dirty="0">
                <a:solidFill>
                  <a:schemeClr val="tx1"/>
                </a:solidFill>
              </a:rPr>
              <a:t> </a:t>
            </a:r>
            <a:r>
              <a:rPr lang="en-US" sz="1200" dirty="0" err="1">
                <a:solidFill>
                  <a:schemeClr val="tx1"/>
                </a:solidFill>
              </a:rPr>
              <a:t>morebitne</a:t>
            </a:r>
            <a:r>
              <a:rPr lang="en-US" sz="1200" dirty="0">
                <a:solidFill>
                  <a:schemeClr val="tx1"/>
                </a:solidFill>
              </a:rPr>
              <a:t> </a:t>
            </a:r>
            <a:r>
              <a:rPr lang="en-US" sz="1200" dirty="0" err="1">
                <a:solidFill>
                  <a:schemeClr val="tx1"/>
                </a:solidFill>
              </a:rPr>
              <a:t>negativne</a:t>
            </a:r>
            <a:r>
              <a:rPr lang="en-US" sz="1200" dirty="0">
                <a:solidFill>
                  <a:schemeClr val="tx1"/>
                </a:solidFill>
              </a:rPr>
              <a:t> </a:t>
            </a:r>
            <a:r>
              <a:rPr lang="en-US" sz="1200" dirty="0" err="1">
                <a:solidFill>
                  <a:schemeClr val="tx1"/>
                </a:solidFill>
              </a:rPr>
              <a:t>kampanje</a:t>
            </a:r>
            <a:r>
              <a:rPr lang="en-US" sz="1200" dirty="0">
                <a:solidFill>
                  <a:schemeClr val="tx1"/>
                </a:solidFill>
              </a:rPr>
              <a:t> </a:t>
            </a:r>
            <a:r>
              <a:rPr lang="en-US" sz="1200" dirty="0" err="1">
                <a:solidFill>
                  <a:schemeClr val="tx1"/>
                </a:solidFill>
              </a:rPr>
              <a:t>proti</a:t>
            </a:r>
            <a:r>
              <a:rPr lang="en-US" sz="1200" dirty="0">
                <a:solidFill>
                  <a:schemeClr val="tx1"/>
                </a:solidFill>
              </a:rPr>
              <a:t> </a:t>
            </a:r>
            <a:r>
              <a:rPr lang="en-US" sz="1200" dirty="0" err="1">
                <a:solidFill>
                  <a:schemeClr val="tx1"/>
                </a:solidFill>
              </a:rPr>
              <a:t>hranjenju</a:t>
            </a:r>
            <a:r>
              <a:rPr lang="en-US" sz="1200" dirty="0">
                <a:solidFill>
                  <a:schemeClr val="tx1"/>
                </a:solidFill>
              </a:rPr>
              <a:t> z </a:t>
            </a:r>
            <a:r>
              <a:rPr lang="en-US" sz="1200" dirty="0" err="1">
                <a:solidFill>
                  <a:schemeClr val="tx1"/>
                </a:solidFill>
              </a:rPr>
              <a:t>mesom</a:t>
            </a:r>
            <a:r>
              <a:rPr lang="en-US" sz="1200" dirty="0">
                <a:solidFill>
                  <a:schemeClr val="tx1"/>
                </a:solidFill>
              </a:rPr>
              <a:t>, </a:t>
            </a:r>
            <a:r>
              <a:rPr lang="en-US" sz="1200" dirty="0" err="1">
                <a:solidFill>
                  <a:schemeClr val="tx1"/>
                </a:solidFill>
              </a:rPr>
              <a:t>npr</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družbenih</a:t>
            </a:r>
            <a:r>
              <a:rPr lang="en-US" sz="1200" dirty="0">
                <a:solidFill>
                  <a:schemeClr val="tx1"/>
                </a:solidFill>
              </a:rPr>
              <a:t> </a:t>
            </a:r>
            <a:r>
              <a:rPr lang="en-US" sz="1200" dirty="0" err="1">
                <a:solidFill>
                  <a:schemeClr val="tx1"/>
                </a:solidFill>
              </a:rPr>
              <a:t>omrežjih</a:t>
            </a:r>
            <a:r>
              <a:rPr lang="en-US" sz="1200" dirty="0">
                <a:solidFill>
                  <a:schemeClr val="tx1"/>
                </a:solidFill>
              </a:rPr>
              <a:t>. </a:t>
            </a:r>
            <a:r>
              <a:rPr lang="en-US" sz="1200" dirty="0" err="1">
                <a:solidFill>
                  <a:schemeClr val="tx1"/>
                </a:solidFill>
              </a:rPr>
              <a:t>Bolj</a:t>
            </a:r>
            <a:r>
              <a:rPr lang="en-US" sz="1200" dirty="0">
                <a:solidFill>
                  <a:schemeClr val="tx1"/>
                </a:solidFill>
              </a:rPr>
              <a:t> </a:t>
            </a:r>
            <a:r>
              <a:rPr lang="en-US" sz="1200" dirty="0" err="1">
                <a:solidFill>
                  <a:schemeClr val="tx1"/>
                </a:solidFill>
              </a:rPr>
              <a:t>verjetno</a:t>
            </a:r>
            <a:r>
              <a:rPr lang="en-US" sz="1200" dirty="0">
                <a:solidFill>
                  <a:schemeClr val="tx1"/>
                </a:solidFill>
              </a:rPr>
              <a:t> pa </a:t>
            </a:r>
            <a:r>
              <a:rPr lang="en-US" sz="1200" dirty="0" err="1">
                <a:solidFill>
                  <a:schemeClr val="tx1"/>
                </a:solidFill>
              </a:rPr>
              <a:t>je</a:t>
            </a:r>
            <a:r>
              <a:rPr lang="en-US" sz="1200" dirty="0">
                <a:solidFill>
                  <a:schemeClr val="tx1"/>
                </a:solidFill>
              </a:rPr>
              <a:t> to </a:t>
            </a:r>
            <a:r>
              <a:rPr lang="en-US" sz="1200" dirty="0" err="1">
                <a:solidFill>
                  <a:schemeClr val="tx1"/>
                </a:solidFill>
              </a:rPr>
              <a:t>posledica</a:t>
            </a:r>
            <a:r>
              <a:rPr lang="en-US" sz="1200" dirty="0">
                <a:solidFill>
                  <a:schemeClr val="tx1"/>
                </a:solidFill>
              </a:rPr>
              <a:t> </a:t>
            </a:r>
            <a:r>
              <a:rPr lang="en-US" sz="1200" dirty="0" err="1">
                <a:solidFill>
                  <a:schemeClr val="tx1"/>
                </a:solidFill>
              </a:rPr>
              <a:t>dejstva</a:t>
            </a:r>
            <a:r>
              <a:rPr lang="en-US" sz="1200" dirty="0">
                <a:solidFill>
                  <a:schemeClr val="tx1"/>
                </a:solidFill>
              </a:rPr>
              <a:t>, da so </a:t>
            </a:r>
            <a:r>
              <a:rPr lang="en-US" sz="1200" dirty="0" err="1">
                <a:solidFill>
                  <a:schemeClr val="tx1"/>
                </a:solidFill>
              </a:rPr>
              <a:t>izhodiščne</a:t>
            </a:r>
            <a:r>
              <a:rPr lang="en-US" sz="1200" dirty="0">
                <a:solidFill>
                  <a:schemeClr val="tx1"/>
                </a:solidFill>
              </a:rPr>
              <a:t> </a:t>
            </a:r>
            <a:r>
              <a:rPr lang="en-US" sz="1200" dirty="0" err="1">
                <a:solidFill>
                  <a:schemeClr val="tx1"/>
                </a:solidFill>
              </a:rPr>
              <a:t>vrednosti</a:t>
            </a:r>
            <a:r>
              <a:rPr lang="en-US" sz="1200" dirty="0">
                <a:solidFill>
                  <a:schemeClr val="tx1"/>
                </a:solidFill>
              </a:rPr>
              <a:t> </a:t>
            </a:r>
            <a:r>
              <a:rPr lang="en-US" sz="1200" dirty="0" err="1">
                <a:solidFill>
                  <a:schemeClr val="tx1"/>
                </a:solidFill>
              </a:rPr>
              <a:t>izmerjene</a:t>
            </a:r>
            <a:r>
              <a:rPr lang="en-US" sz="1200" dirty="0">
                <a:solidFill>
                  <a:schemeClr val="tx1"/>
                </a:solidFill>
              </a:rPr>
              <a:t> s </a:t>
            </a:r>
            <a:r>
              <a:rPr lang="en-US" sz="1200" dirty="0" err="1">
                <a:solidFill>
                  <a:schemeClr val="tx1"/>
                </a:solidFill>
              </a:rPr>
              <a:t>kasnejšim</a:t>
            </a:r>
            <a:r>
              <a:rPr lang="en-US" sz="1200" dirty="0">
                <a:solidFill>
                  <a:schemeClr val="tx1"/>
                </a:solidFill>
              </a:rPr>
              <a:t> </a:t>
            </a:r>
            <a:r>
              <a:rPr lang="en-US" sz="1200" dirty="0" err="1">
                <a:solidFill>
                  <a:schemeClr val="tx1"/>
                </a:solidFill>
              </a:rPr>
              <a:t>anketiranjem</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istem</a:t>
            </a:r>
            <a:r>
              <a:rPr lang="en-US" sz="1200" dirty="0">
                <a:solidFill>
                  <a:schemeClr val="tx1"/>
                </a:solidFill>
              </a:rPr>
              <a:t> </a:t>
            </a:r>
            <a:r>
              <a:rPr lang="en-US" sz="1200" dirty="0" err="1">
                <a:solidFill>
                  <a:schemeClr val="tx1"/>
                </a:solidFill>
              </a:rPr>
              <a:t>vzorcu</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morda</a:t>
            </a:r>
            <a:r>
              <a:rPr lang="en-US" sz="1200" dirty="0">
                <a:solidFill>
                  <a:schemeClr val="tx1"/>
                </a:solidFill>
              </a:rPr>
              <a:t> </a:t>
            </a:r>
            <a:r>
              <a:rPr lang="en-US" sz="1200" dirty="0" err="1">
                <a:solidFill>
                  <a:schemeClr val="tx1"/>
                </a:solidFill>
              </a:rPr>
              <a:t>odstopa</a:t>
            </a:r>
            <a:r>
              <a:rPr lang="en-US" sz="1200" dirty="0">
                <a:solidFill>
                  <a:schemeClr val="tx1"/>
                </a:solidFill>
              </a:rPr>
              <a:t> od </a:t>
            </a:r>
            <a:r>
              <a:rPr lang="en-US" sz="1200" dirty="0" err="1">
                <a:solidFill>
                  <a:schemeClr val="tx1"/>
                </a:solidFill>
              </a:rPr>
              <a:t>originalnega</a:t>
            </a:r>
            <a:r>
              <a:rPr lang="en-US" sz="1200" dirty="0">
                <a:solidFill>
                  <a:schemeClr val="tx1"/>
                </a:solidFill>
              </a:rPr>
              <a:t> </a:t>
            </a:r>
            <a:r>
              <a:rPr lang="en-US" sz="1200" dirty="0" err="1">
                <a:solidFill>
                  <a:schemeClr val="tx1"/>
                </a:solidFill>
              </a:rPr>
              <a:t>vzorca</a:t>
            </a:r>
            <a:r>
              <a:rPr lang="en-US" sz="1200" dirty="0">
                <a:solidFill>
                  <a:schemeClr val="tx1"/>
                </a:solidFill>
              </a:rPr>
              <a:t>.</a:t>
            </a:r>
            <a:endParaRPr lang="sl-SI" sz="1200" dirty="0">
              <a:solidFill>
                <a:schemeClr val="tx1"/>
              </a:solidFill>
            </a:endParaRPr>
          </a:p>
        </p:txBody>
      </p:sp>
    </p:spTree>
    <p:extLst>
      <p:ext uri="{BB962C8B-B14F-4D97-AF65-F5344CB8AC3E}">
        <p14:creationId xmlns:p14="http://schemas.microsoft.com/office/powerpoint/2010/main" val="126617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2700" dirty="0"/>
              <a:t>MESO – povzetki odprtih vprašanj </a:t>
            </a:r>
          </a:p>
        </p:txBody>
      </p:sp>
      <p:sp>
        <p:nvSpPr>
          <p:cNvPr id="3" name="Vertical Text Placeholder 2"/>
          <p:cNvSpPr>
            <a:spLocks noGrp="1"/>
          </p:cNvSpPr>
          <p:nvPr>
            <p:ph type="body" orient="vert" sz="quarter" idx="10"/>
          </p:nvPr>
        </p:nvSpPr>
        <p:spPr/>
        <p:txBody>
          <a:bodyPr/>
          <a:lstStyle/>
          <a:p>
            <a:endParaRPr lang="sl-SI"/>
          </a:p>
        </p:txBody>
      </p:sp>
      <p:sp>
        <p:nvSpPr>
          <p:cNvPr id="4" name="Content Placeholder 3"/>
          <p:cNvSpPr>
            <a:spLocks noGrp="1"/>
          </p:cNvSpPr>
          <p:nvPr>
            <p:ph sz="quarter" idx="12"/>
          </p:nvPr>
        </p:nvSpPr>
        <p:spPr/>
        <p:txBody>
          <a:bodyPr>
            <a:normAutofit/>
          </a:bodyPr>
          <a:lstStyle/>
          <a:p>
            <a:r>
              <a:rPr lang="sl-SI" dirty="0"/>
              <a:t>Vprašani menijo, da je goveje in perutninsko meso slovenskega porekla bolj okusno kot meso iz tujine zato, ker je domače, sveže, naravno, bolj zdravo in okusno. Navajajo tudi, da je meso boljše reje (živali so hranjene z boljšo krmo), ki je ekološko pridelano in ima večjo kontrolo in nadzor nad pridelavo. Kot pomembno dejstvo izpostavijo tudi krajšo transportno pot.</a:t>
            </a:r>
          </a:p>
          <a:p>
            <a:r>
              <a:rPr lang="sl-SI" dirty="0"/>
              <a:t>Meso slovenskega porekla je bolj zdravo kot meso iz tujine, preprosto zato, ker je domače (krajša pot od pridelovalca do potrošnika), sveže, boljše kakovosti in ekološke pridelave. Živali so vzrejene naravne, boljše reje, hranjene z dobro krmo in predelane pod strogim nadzorom.</a:t>
            </a:r>
          </a:p>
          <a:p>
            <a:r>
              <a:rPr lang="sl-SI" dirty="0"/>
              <a:t>Ljudje bi morali jesti več mesa zato, ker je meso boljše kakovosti, lahko sledimo njegovemu poreklu. Tudi prehrana in reja živali je naravna, domača in strogo nadzorovana, saj mora ustrezati visokim standardom kakovosti. </a:t>
            </a:r>
          </a:p>
        </p:txBody>
      </p:sp>
    </p:spTree>
    <p:extLst>
      <p:ext uri="{BB962C8B-B14F-4D97-AF65-F5344CB8AC3E}">
        <p14:creationId xmlns:p14="http://schemas.microsoft.com/office/powerpoint/2010/main" val="345936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780" y="776202"/>
            <a:ext cx="8243567" cy="242304"/>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Naštejte 3 znake, ki vam dajejo zagotovilo slovenskega porekla in kakovosti hrane, na katere najprej pomislite?</a:t>
            </a:r>
          </a:p>
        </p:txBody>
      </p:sp>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11" name="Vertical Text Placeholder 10"/>
          <p:cNvSpPr>
            <a:spLocks noGrp="1"/>
          </p:cNvSpPr>
          <p:nvPr>
            <p:ph type="body" orient="vert" sz="quarter" idx="10"/>
          </p:nvPr>
        </p:nvSpPr>
        <p:spPr/>
        <p:txBody>
          <a:bodyPr/>
          <a:lstStyle/>
          <a:p>
            <a:endParaRPr lang="en-US"/>
          </a:p>
        </p:txBody>
      </p:sp>
      <p:sp>
        <p:nvSpPr>
          <p:cNvPr id="31" name="Content Placeholder 2"/>
          <p:cNvSpPr txBox="1">
            <a:spLocks/>
          </p:cNvSpPr>
          <p:nvPr/>
        </p:nvSpPr>
        <p:spPr>
          <a:xfrm>
            <a:off x="275779" y="569714"/>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Izbrana kakovost</a:t>
            </a:r>
          </a:p>
        </p:txBody>
      </p:sp>
      <p:sp>
        <p:nvSpPr>
          <p:cNvPr id="32" name="TextBox 31"/>
          <p:cNvSpPr txBox="1"/>
          <p:nvPr/>
        </p:nvSpPr>
        <p:spPr>
          <a:xfrm>
            <a:off x="3602412" y="1054029"/>
            <a:ext cx="932574" cy="400110"/>
          </a:xfrm>
          <a:prstGeom prst="rect">
            <a:avLst/>
          </a:prstGeom>
          <a:noFill/>
        </p:spPr>
        <p:txBody>
          <a:bodyPr wrap="square" rtlCol="0">
            <a:spAutoFit/>
          </a:bodyPr>
          <a:lstStyle/>
          <a:p>
            <a:pPr algn="ctr"/>
            <a:r>
              <a:rPr lang="sl-SI" sz="1000" b="1" dirty="0"/>
              <a:t>vzorec (n=1230)</a:t>
            </a:r>
          </a:p>
        </p:txBody>
      </p:sp>
      <p:sp>
        <p:nvSpPr>
          <p:cNvPr id="33" name="TextBox 32"/>
          <p:cNvSpPr txBox="1"/>
          <p:nvPr/>
        </p:nvSpPr>
        <p:spPr>
          <a:xfrm>
            <a:off x="5189361" y="1048535"/>
            <a:ext cx="1355806" cy="400110"/>
          </a:xfrm>
          <a:prstGeom prst="rect">
            <a:avLst/>
          </a:prstGeom>
          <a:noFill/>
        </p:spPr>
        <p:txBody>
          <a:bodyPr wrap="square" rtlCol="0">
            <a:spAutoFit/>
          </a:bodyPr>
          <a:lstStyle/>
          <a:p>
            <a:pPr algn="ctr"/>
            <a:r>
              <a:rPr lang="sl-SI" sz="1000" b="1" dirty="0"/>
              <a:t>ženske 25-55 let (n=336)</a:t>
            </a:r>
          </a:p>
        </p:txBody>
      </p:sp>
      <p:sp>
        <p:nvSpPr>
          <p:cNvPr id="34" name="TextBox 33"/>
          <p:cNvSpPr txBox="1"/>
          <p:nvPr/>
        </p:nvSpPr>
        <p:spPr>
          <a:xfrm>
            <a:off x="6824823" y="1054029"/>
            <a:ext cx="1247910" cy="400110"/>
          </a:xfrm>
          <a:prstGeom prst="rect">
            <a:avLst/>
          </a:prstGeom>
          <a:noFill/>
        </p:spPr>
        <p:txBody>
          <a:bodyPr wrap="square" rtlCol="0">
            <a:spAutoFit/>
          </a:bodyPr>
          <a:lstStyle/>
          <a:p>
            <a:pPr algn="ctr"/>
            <a:r>
              <a:rPr lang="sl-SI" sz="1000" b="1" dirty="0"/>
              <a:t>nakupni člani (n=327)</a:t>
            </a:r>
          </a:p>
        </p:txBody>
      </p:sp>
      <p:sp>
        <p:nvSpPr>
          <p:cNvPr id="13" name="TextBox 12"/>
          <p:cNvSpPr txBox="1"/>
          <p:nvPr/>
        </p:nvSpPr>
        <p:spPr>
          <a:xfrm>
            <a:off x="275780" y="2346239"/>
            <a:ext cx="1970007" cy="2308324"/>
          </a:xfrm>
          <a:prstGeom prst="rect">
            <a:avLst/>
          </a:prstGeom>
          <a:noFill/>
        </p:spPr>
        <p:txBody>
          <a:bodyPr wrap="square" rtlCol="0">
            <a:spAutoFit/>
          </a:bodyPr>
          <a:lstStyle/>
          <a:p>
            <a:r>
              <a:rPr lang="sl-SI" sz="900" dirty="0"/>
              <a:t>Pod drugo navajajo tudi: </a:t>
            </a:r>
          </a:p>
          <a:p>
            <a:endParaRPr lang="sl-SI" sz="900" dirty="0"/>
          </a:p>
          <a:p>
            <a:pPr marL="171450" indent="-171450">
              <a:buFont typeface="Arial" panose="020B0604020202020204" pitchFamily="34" charset="0"/>
              <a:buChar char="•"/>
            </a:pPr>
            <a:r>
              <a:rPr lang="sl-SI" sz="900" dirty="0"/>
              <a:t>način vzreje živali</a:t>
            </a:r>
          </a:p>
          <a:p>
            <a:pPr marL="171450" indent="-171450">
              <a:buFont typeface="Arial" panose="020B0604020202020204" pitchFamily="34" charset="0"/>
              <a:buChar char="•"/>
            </a:pPr>
            <a:r>
              <a:rPr lang="sl-SI" sz="900" dirty="0"/>
              <a:t>okus</a:t>
            </a:r>
          </a:p>
          <a:p>
            <a:pPr marL="171450" indent="-171450">
              <a:buFont typeface="Arial" panose="020B0604020202020204" pitchFamily="34" charset="0"/>
              <a:buChar char="•"/>
            </a:pPr>
            <a:r>
              <a:rPr lang="sl-SI" sz="900" dirty="0"/>
              <a:t>znamka</a:t>
            </a:r>
          </a:p>
          <a:p>
            <a:pPr marL="171450" indent="-171450">
              <a:buFont typeface="Arial" panose="020B0604020202020204" pitchFamily="34" charset="0"/>
              <a:buChar char="•"/>
            </a:pPr>
            <a:r>
              <a:rPr lang="sl-SI" sz="900" dirty="0"/>
              <a:t>cena</a:t>
            </a:r>
          </a:p>
          <a:p>
            <a:pPr marL="171450" indent="-171450">
              <a:buFont typeface="Arial" panose="020B0604020202020204" pitchFamily="34" charset="0"/>
              <a:buChar char="•"/>
            </a:pPr>
            <a:r>
              <a:rPr lang="sl-SI" sz="900" dirty="0"/>
              <a:t>kontrola, nadzor</a:t>
            </a:r>
          </a:p>
          <a:p>
            <a:pPr marL="171450" indent="-171450">
              <a:buFont typeface="Arial" panose="020B0604020202020204" pitchFamily="34" charset="0"/>
              <a:buChar char="•"/>
            </a:pPr>
            <a:r>
              <a:rPr lang="sl-SI" sz="900" dirty="0"/>
              <a:t>datum, rok trajanja</a:t>
            </a:r>
          </a:p>
          <a:p>
            <a:pPr marL="171450" indent="-171450">
              <a:buFont typeface="Arial" panose="020B0604020202020204" pitchFamily="34" charset="0"/>
              <a:buChar char="•"/>
            </a:pPr>
            <a:r>
              <a:rPr lang="sl-SI" sz="900" dirty="0"/>
              <a:t>tradicija</a:t>
            </a:r>
          </a:p>
          <a:p>
            <a:pPr marL="171450" indent="-171450">
              <a:buFont typeface="Arial" panose="020B0604020202020204" pitchFamily="34" charset="0"/>
              <a:buChar char="•"/>
            </a:pPr>
            <a:r>
              <a:rPr lang="sl-SI" sz="900" dirty="0"/>
              <a:t>vrsta krme za živali</a:t>
            </a:r>
          </a:p>
          <a:p>
            <a:pPr marL="171450" indent="-171450">
              <a:buFont typeface="Arial" panose="020B0604020202020204" pitchFamily="34" charset="0"/>
              <a:buChar char="•"/>
            </a:pPr>
            <a:r>
              <a:rPr lang="sl-SI" sz="900" dirty="0"/>
              <a:t>vonj</a:t>
            </a:r>
          </a:p>
          <a:p>
            <a:pPr marL="171450" indent="-171450">
              <a:buFont typeface="Arial" panose="020B0604020202020204" pitchFamily="34" charset="0"/>
              <a:buChar char="•"/>
            </a:pPr>
            <a:r>
              <a:rPr lang="sl-SI" sz="900" dirty="0"/>
              <a:t>sledljivost</a:t>
            </a:r>
          </a:p>
          <a:p>
            <a:pPr marL="171450" indent="-171450">
              <a:buFont typeface="Arial" panose="020B0604020202020204" pitchFamily="34" charset="0"/>
              <a:buChar char="•"/>
            </a:pPr>
            <a:r>
              <a:rPr lang="sl-SI" sz="900" dirty="0"/>
              <a:t>embalaža, pakiranje</a:t>
            </a:r>
          </a:p>
          <a:p>
            <a:pPr marL="171450" indent="-171450">
              <a:buFont typeface="Arial" panose="020B0604020202020204" pitchFamily="34" charset="0"/>
              <a:buChar char="•"/>
            </a:pPr>
            <a:r>
              <a:rPr lang="sl-SI" sz="900" dirty="0"/>
              <a:t>krajše transportne poti</a:t>
            </a:r>
          </a:p>
          <a:p>
            <a:pPr marL="171450" indent="-171450">
              <a:buFont typeface="Arial" panose="020B0604020202020204" pitchFamily="34" charset="0"/>
              <a:buChar char="•"/>
            </a:pPr>
            <a:r>
              <a:rPr lang="sl-SI" sz="900" dirty="0"/>
              <a:t>zaupanje</a:t>
            </a:r>
          </a:p>
          <a:p>
            <a:pPr marL="171450" indent="-171450">
              <a:buFont typeface="Arial" panose="020B0604020202020204" pitchFamily="34" charset="0"/>
              <a:buChar char="•"/>
            </a:pPr>
            <a:r>
              <a:rPr lang="sl-SI" sz="900" dirty="0"/>
              <a:t>skrb za živali</a:t>
            </a:r>
          </a:p>
        </p:txBody>
      </p:sp>
      <p:sp>
        <p:nvSpPr>
          <p:cNvPr id="17" name="Content Placeholder 2"/>
          <p:cNvSpPr txBox="1">
            <a:spLocks/>
          </p:cNvSpPr>
          <p:nvPr/>
        </p:nvSpPr>
        <p:spPr>
          <a:xfrm>
            <a:off x="275780" y="4659649"/>
            <a:ext cx="7157486"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Ciljni skupini „ženske od 25 do 55 let“ in „nakupni člani“ se ne razlikujeta bistveno od populacije.</a:t>
            </a:r>
          </a:p>
        </p:txBody>
      </p:sp>
      <p:pic>
        <p:nvPicPr>
          <p:cNvPr id="8" name="Picture 7"/>
          <p:cNvPicPr>
            <a:picLocks noChangeAspect="1"/>
          </p:cNvPicPr>
          <p:nvPr/>
        </p:nvPicPr>
        <p:blipFill>
          <a:blip r:embed="rId2"/>
          <a:stretch>
            <a:fillRect/>
          </a:stretch>
        </p:blipFill>
        <p:spPr>
          <a:xfrm>
            <a:off x="2081950" y="1347174"/>
            <a:ext cx="6259250" cy="3349577"/>
          </a:xfrm>
          <a:prstGeom prst="rect">
            <a:avLst/>
          </a:prstGeom>
        </p:spPr>
      </p:pic>
    </p:spTree>
    <p:extLst>
      <p:ext uri="{BB962C8B-B14F-4D97-AF65-F5344CB8AC3E}">
        <p14:creationId xmlns:p14="http://schemas.microsoft.com/office/powerpoint/2010/main" val="96692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359" y="2785001"/>
            <a:ext cx="7389439" cy="1800000"/>
          </a:xfrm>
          <a:prstGeom prst="rect">
            <a:avLst/>
          </a:prstGeom>
        </p:spPr>
      </p:pic>
      <p:sp>
        <p:nvSpPr>
          <p:cNvPr id="2" name="Content Placeholder 2"/>
          <p:cNvSpPr txBox="1">
            <a:spLocks/>
          </p:cNvSpPr>
          <p:nvPr/>
        </p:nvSpPr>
        <p:spPr>
          <a:xfrm>
            <a:off x="153182" y="805508"/>
            <a:ext cx="5354025" cy="212998"/>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Ali poznate znak na spodnji sliki? </a:t>
            </a:r>
          </a:p>
        </p:txBody>
      </p:sp>
      <p:cxnSp>
        <p:nvCxnSpPr>
          <p:cNvPr id="3" name="Straight Connector 2"/>
          <p:cNvCxnSpPr/>
          <p:nvPr/>
        </p:nvCxnSpPr>
        <p:spPr>
          <a:xfrm>
            <a:off x="153182" y="1078136"/>
            <a:ext cx="5669408"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53181" y="4659649"/>
            <a:ext cx="5669409"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153181" y="567724"/>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Izbrana kakovost</a:t>
            </a:r>
          </a:p>
        </p:txBody>
      </p:sp>
      <p:sp>
        <p:nvSpPr>
          <p:cNvPr id="11" name="Vertical Text Placeholder 10"/>
          <p:cNvSpPr>
            <a:spLocks noGrp="1"/>
          </p:cNvSpPr>
          <p:nvPr>
            <p:ph type="body" orient="vert" sz="quarter" idx="10"/>
          </p:nvPr>
        </p:nvSpPr>
        <p:spPr/>
        <p:txBody>
          <a:bodyPr/>
          <a:lstStyle/>
          <a:p>
            <a:endParaRPr lang="en-US"/>
          </a:p>
        </p:txBody>
      </p:sp>
      <p:sp>
        <p:nvSpPr>
          <p:cNvPr id="13" name="Content Placeholder 8"/>
          <p:cNvSpPr txBox="1">
            <a:spLocks/>
          </p:cNvSpPr>
          <p:nvPr/>
        </p:nvSpPr>
        <p:spPr>
          <a:xfrm>
            <a:off x="5958673" y="1078136"/>
            <a:ext cx="2669297" cy="3861412"/>
          </a:xfrm>
          <a:prstGeom prst="rect">
            <a:avLst/>
          </a:prstGeom>
        </p:spPr>
        <p:txBody>
          <a:bodyPr lIns="0" tIns="0" bIns="0">
            <a:normAutofit/>
          </a:bodyPr>
          <a:lstStyle>
            <a:lvl1pPr marL="198000" indent="-198000" algn="l" defTabSz="457200" rtl="0" eaLnBrk="1" latinLnBrk="0" hangingPunct="1">
              <a:spcBef>
                <a:spcPts val="432"/>
              </a:spcBef>
              <a:buFont typeface="Arial"/>
              <a:buChar char="•"/>
              <a:defRPr sz="1800" kern="1200">
                <a:solidFill>
                  <a:schemeClr val="tx1"/>
                </a:solidFill>
                <a:latin typeface="+mn-lt"/>
                <a:ea typeface="+mn-ea"/>
                <a:cs typeface="+mn-cs"/>
              </a:defRPr>
            </a:lvl1pPr>
            <a:lvl2pPr marL="597600" indent="-21240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000800" indent="-1584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458000" indent="-1584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915200" indent="-158400" algn="l" defTabSz="457200" rtl="0" eaLnBrk="1" latinLnBrk="0" hangingPunct="1">
              <a:spcBef>
                <a:spcPct val="200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l-SI" sz="1200" dirty="0"/>
              <a:t>Pri spontanem opisu pomena znaka kakovosti prevladujeta odgovora </a:t>
            </a:r>
            <a:r>
              <a:rPr lang="sl-SI" sz="1200" b="1" dirty="0"/>
              <a:t>kakovost </a:t>
            </a:r>
            <a:r>
              <a:rPr lang="sl-SI" sz="1200" dirty="0"/>
              <a:t>in </a:t>
            </a:r>
            <a:r>
              <a:rPr lang="sl-SI" sz="1200" b="1" dirty="0"/>
              <a:t>pridelano v Sloveniji (oba 22%) </a:t>
            </a:r>
            <a:r>
              <a:rPr lang="sl-SI" sz="1200" dirty="0"/>
              <a:t>ter </a:t>
            </a:r>
            <a:r>
              <a:rPr lang="sl-SI" sz="1200" b="1" dirty="0"/>
              <a:t>slovenski proizvod (20%).</a:t>
            </a:r>
          </a:p>
          <a:p>
            <a:pPr marL="0" indent="0">
              <a:buNone/>
            </a:pPr>
            <a:r>
              <a:rPr lang="sl-SI" sz="1200" dirty="0"/>
              <a:t>Sledijo odgovori </a:t>
            </a:r>
            <a:r>
              <a:rPr lang="sl-SI" sz="1200" b="1" dirty="0"/>
              <a:t>slovensko poreklo (13%) </a:t>
            </a:r>
            <a:r>
              <a:rPr lang="sl-SI" sz="1200" dirty="0"/>
              <a:t>in </a:t>
            </a:r>
            <a:r>
              <a:rPr lang="sl-SI" sz="1200" b="1" dirty="0"/>
              <a:t>slovenska kakovost (12%).</a:t>
            </a:r>
          </a:p>
          <a:p>
            <a:pPr marL="0" indent="0">
              <a:buNone/>
            </a:pPr>
            <a:r>
              <a:rPr lang="sl-SI" sz="1200" b="1" dirty="0"/>
              <a:t>70% vseh vprašanih </a:t>
            </a:r>
            <a:r>
              <a:rPr lang="en-US" sz="1200" b="1" dirty="0"/>
              <a:t>p</a:t>
            </a:r>
            <a:r>
              <a:rPr lang="sl-SI" sz="1200" b="1" dirty="0"/>
              <a:t>repozna znak </a:t>
            </a:r>
            <a:r>
              <a:rPr lang="en-US" sz="1200" b="1" dirty="0"/>
              <a:t>in </a:t>
            </a:r>
            <a:r>
              <a:rPr lang="en-US" sz="1200" b="1" dirty="0" err="1"/>
              <a:t>hkrati</a:t>
            </a:r>
            <a:r>
              <a:rPr lang="en-US" sz="1200" b="1" dirty="0"/>
              <a:t> </a:t>
            </a:r>
            <a:r>
              <a:rPr lang="en-US" sz="1200" b="1" dirty="0" err="1"/>
              <a:t>pravilno</a:t>
            </a:r>
            <a:r>
              <a:rPr lang="en-US" sz="1200" b="1" dirty="0"/>
              <a:t> </a:t>
            </a:r>
            <a:r>
              <a:rPr lang="en-US" sz="1200" b="1" dirty="0" err="1"/>
              <a:t>interpretira</a:t>
            </a:r>
            <a:r>
              <a:rPr lang="en-US" sz="1200" b="1" dirty="0"/>
              <a:t> </a:t>
            </a:r>
            <a:r>
              <a:rPr lang="en-US" sz="1200" b="1" dirty="0" err="1"/>
              <a:t>njegov</a:t>
            </a:r>
            <a:r>
              <a:rPr lang="en-US" sz="1200" b="1" dirty="0"/>
              <a:t> </a:t>
            </a:r>
            <a:r>
              <a:rPr lang="en-US" sz="1200" b="1" dirty="0" err="1"/>
              <a:t>pomen</a:t>
            </a:r>
            <a:r>
              <a:rPr lang="en-US" sz="1200" b="1" dirty="0"/>
              <a:t>. </a:t>
            </a:r>
            <a:r>
              <a:rPr lang="en-US" sz="1200" b="1" dirty="0" err="1"/>
              <a:t>Vrednost</a:t>
            </a:r>
            <a:r>
              <a:rPr lang="en-US" sz="1200" b="1" dirty="0"/>
              <a:t> </a:t>
            </a:r>
            <a:r>
              <a:rPr lang="en-US" sz="1200" b="1" dirty="0" err="1"/>
              <a:t>je</a:t>
            </a:r>
            <a:r>
              <a:rPr lang="en-US" sz="1200" b="1" dirty="0"/>
              <a:t> </a:t>
            </a:r>
            <a:r>
              <a:rPr lang="en-US" sz="1200" b="1" dirty="0" err="1"/>
              <a:t>podvojena</a:t>
            </a:r>
            <a:r>
              <a:rPr lang="en-US" sz="1200" b="1" dirty="0"/>
              <a:t> </a:t>
            </a:r>
            <a:r>
              <a:rPr lang="en-US" sz="1200" b="1" dirty="0" err="1"/>
              <a:t>glede</a:t>
            </a:r>
            <a:r>
              <a:rPr lang="en-US" sz="1200" b="1" dirty="0"/>
              <a:t> </a:t>
            </a:r>
            <a:r>
              <a:rPr lang="en-US" sz="1200" b="1" dirty="0" err="1"/>
              <a:t>na</a:t>
            </a:r>
            <a:r>
              <a:rPr lang="en-US" sz="1200" b="1" dirty="0"/>
              <a:t> </a:t>
            </a:r>
            <a:r>
              <a:rPr lang="en-US" sz="1200" b="1" dirty="0" err="1"/>
              <a:t>stanje</a:t>
            </a:r>
            <a:r>
              <a:rPr lang="en-US" sz="1200" b="1" dirty="0"/>
              <a:t> </a:t>
            </a:r>
            <a:r>
              <a:rPr lang="en-US" sz="1200" b="1" dirty="0" err="1"/>
              <a:t>pred</a:t>
            </a:r>
            <a:r>
              <a:rPr lang="en-US" sz="1200" b="1" dirty="0"/>
              <a:t> </a:t>
            </a:r>
            <a:r>
              <a:rPr lang="en-US" sz="1200" b="1" dirty="0" err="1"/>
              <a:t>enim</a:t>
            </a:r>
            <a:r>
              <a:rPr lang="en-US" sz="1200" b="1" dirty="0"/>
              <a:t> </a:t>
            </a:r>
            <a:r>
              <a:rPr lang="en-US" sz="1200" b="1" dirty="0" err="1"/>
              <a:t>letom</a:t>
            </a:r>
            <a:r>
              <a:rPr lang="en-US" sz="1200" b="1" dirty="0"/>
              <a:t>, </a:t>
            </a:r>
            <a:r>
              <a:rPr lang="en-US" sz="1200" b="1" dirty="0" err="1"/>
              <a:t>ko</a:t>
            </a:r>
            <a:r>
              <a:rPr lang="en-US" sz="1200" b="1" dirty="0"/>
              <a:t> </a:t>
            </a:r>
            <a:r>
              <a:rPr lang="en-US" sz="1200" b="1" dirty="0" err="1"/>
              <a:t>je</a:t>
            </a:r>
            <a:r>
              <a:rPr lang="en-US" sz="1200" b="1" dirty="0"/>
              <a:t> </a:t>
            </a:r>
            <a:r>
              <a:rPr lang="en-US" sz="1200" b="1" dirty="0" err="1"/>
              <a:t>znak</a:t>
            </a:r>
            <a:r>
              <a:rPr lang="en-US" sz="1200" b="1" dirty="0"/>
              <a:t> </a:t>
            </a:r>
            <a:r>
              <a:rPr lang="en-US" sz="1200" b="1" dirty="0" err="1"/>
              <a:t>že</a:t>
            </a:r>
            <a:r>
              <a:rPr lang="en-US" sz="1200" b="1" dirty="0"/>
              <a:t> </a:t>
            </a:r>
            <a:r>
              <a:rPr lang="en-US" sz="1200" b="1" dirty="0" err="1"/>
              <a:t>bil</a:t>
            </a:r>
            <a:r>
              <a:rPr lang="en-US" sz="1200" b="1" dirty="0"/>
              <a:t> v </a:t>
            </a:r>
            <a:r>
              <a:rPr lang="en-US" sz="1200" b="1" dirty="0" err="1"/>
              <a:t>delni</a:t>
            </a:r>
            <a:r>
              <a:rPr lang="en-US" sz="1200" b="1" dirty="0"/>
              <a:t> </a:t>
            </a:r>
            <a:r>
              <a:rPr lang="en-US" sz="1200" b="1" dirty="0" err="1"/>
              <a:t>uporabi</a:t>
            </a:r>
            <a:r>
              <a:rPr lang="en-US" sz="1200" b="1" dirty="0"/>
              <a:t>, </a:t>
            </a:r>
            <a:r>
              <a:rPr lang="en-US" sz="1200" b="1" dirty="0" err="1"/>
              <a:t>ni</a:t>
            </a:r>
            <a:r>
              <a:rPr lang="en-US" sz="1200" b="1" dirty="0"/>
              <a:t> pa </a:t>
            </a:r>
            <a:r>
              <a:rPr lang="en-US" sz="1200" b="1" dirty="0" err="1"/>
              <a:t>bil</a:t>
            </a:r>
            <a:r>
              <a:rPr lang="en-US" sz="1200" b="1" dirty="0"/>
              <a:t> </a:t>
            </a:r>
            <a:r>
              <a:rPr lang="en-US" sz="1200" b="1" dirty="0" err="1"/>
              <a:t>še</a:t>
            </a:r>
            <a:r>
              <a:rPr lang="en-US" sz="1200" b="1" dirty="0"/>
              <a:t> </a:t>
            </a:r>
            <a:r>
              <a:rPr lang="en-US" sz="1200" b="1" dirty="0" err="1"/>
              <a:t>komuniciran</a:t>
            </a:r>
            <a:r>
              <a:rPr lang="en-US" sz="1200" b="1" dirty="0"/>
              <a:t> (2016 = 38%).</a:t>
            </a:r>
            <a:endParaRPr lang="sl-SI" sz="12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67" y="1257898"/>
            <a:ext cx="1323178" cy="132317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5905" y="1257898"/>
            <a:ext cx="1304430" cy="130443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873" y="1257898"/>
            <a:ext cx="1295095" cy="1295095"/>
          </a:xfrm>
          <a:prstGeom prst="rect">
            <a:avLst/>
          </a:prstGeom>
        </p:spPr>
      </p:pic>
      <p:sp>
        <p:nvSpPr>
          <p:cNvPr id="14" name="Content Placeholder 2"/>
          <p:cNvSpPr txBox="1">
            <a:spLocks/>
          </p:cNvSpPr>
          <p:nvPr/>
        </p:nvSpPr>
        <p:spPr>
          <a:xfrm>
            <a:off x="176203" y="4659649"/>
            <a:ext cx="7157486"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Ciljni skupini se ne razlikujeta bistveno od populacije.</a:t>
            </a:r>
          </a:p>
        </p:txBody>
      </p:sp>
      <p:cxnSp>
        <p:nvCxnSpPr>
          <p:cNvPr id="16" name="Straight Arrow Connector 15"/>
          <p:cNvCxnSpPr/>
          <p:nvPr/>
        </p:nvCxnSpPr>
        <p:spPr>
          <a:xfrm flipV="1">
            <a:off x="3348485" y="3077940"/>
            <a:ext cx="0" cy="25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344170" y="3551012"/>
            <a:ext cx="0" cy="25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308105" y="4039962"/>
            <a:ext cx="0" cy="25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552967" y="3017795"/>
            <a:ext cx="3008392" cy="375379"/>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23" name="Rectangle 22"/>
          <p:cNvSpPr/>
          <p:nvPr/>
        </p:nvSpPr>
        <p:spPr>
          <a:xfrm>
            <a:off x="1548939" y="3504432"/>
            <a:ext cx="3012380" cy="375379"/>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24" name="Rectangle 23"/>
          <p:cNvSpPr/>
          <p:nvPr/>
        </p:nvSpPr>
        <p:spPr>
          <a:xfrm>
            <a:off x="1544727" y="3992897"/>
            <a:ext cx="3092646" cy="375379"/>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pic>
        <p:nvPicPr>
          <p:cNvPr id="4" name="Picture 3">
            <a:extLst>
              <a:ext uri="{FF2B5EF4-FFF2-40B4-BE49-F238E27FC236}">
                <a16:creationId xmlns:a16="http://schemas.microsoft.com/office/drawing/2014/main" xmlns="" id="{4E0D579D-DDF4-4F7A-909F-6E4E13A9848A}"/>
              </a:ext>
            </a:extLst>
          </p:cNvPr>
          <p:cNvPicPr>
            <a:picLocks noChangeAspect="1"/>
          </p:cNvPicPr>
          <p:nvPr/>
        </p:nvPicPr>
        <p:blipFill>
          <a:blip r:embed="rId6"/>
          <a:stretch>
            <a:fillRect/>
          </a:stretch>
        </p:blipFill>
        <p:spPr>
          <a:xfrm>
            <a:off x="5822590" y="3575826"/>
            <a:ext cx="2759109" cy="923879"/>
          </a:xfrm>
          <a:prstGeom prst="rect">
            <a:avLst/>
          </a:prstGeom>
        </p:spPr>
      </p:pic>
      <p:sp>
        <p:nvSpPr>
          <p:cNvPr id="7" name="TextBox 6">
            <a:extLst>
              <a:ext uri="{FF2B5EF4-FFF2-40B4-BE49-F238E27FC236}">
                <a16:creationId xmlns:a16="http://schemas.microsoft.com/office/drawing/2014/main" xmlns="" id="{D9228181-D6FF-4032-A9FA-751420820841}"/>
              </a:ext>
            </a:extLst>
          </p:cNvPr>
          <p:cNvSpPr txBox="1"/>
          <p:nvPr/>
        </p:nvSpPr>
        <p:spPr>
          <a:xfrm>
            <a:off x="7999333" y="4428198"/>
            <a:ext cx="652743" cy="369332"/>
          </a:xfrm>
          <a:prstGeom prst="rect">
            <a:avLst/>
          </a:prstGeom>
          <a:noFill/>
        </p:spPr>
        <p:txBody>
          <a:bodyPr wrap="none" rtlCol="0">
            <a:spAutoFit/>
          </a:bodyPr>
          <a:lstStyle/>
          <a:p>
            <a:r>
              <a:rPr lang="en-US" dirty="0"/>
              <a:t>2016</a:t>
            </a:r>
            <a:endParaRPr lang="sl-SI" dirty="0"/>
          </a:p>
        </p:txBody>
      </p:sp>
      <p:sp>
        <p:nvSpPr>
          <p:cNvPr id="26" name="TextBox 25"/>
          <p:cNvSpPr txBox="1"/>
          <p:nvPr/>
        </p:nvSpPr>
        <p:spPr>
          <a:xfrm>
            <a:off x="3328196" y="3005922"/>
            <a:ext cx="404973" cy="253916"/>
          </a:xfrm>
          <a:prstGeom prst="rect">
            <a:avLst/>
          </a:prstGeom>
          <a:noFill/>
        </p:spPr>
        <p:txBody>
          <a:bodyPr wrap="square" rtlCol="0">
            <a:spAutoFit/>
          </a:bodyPr>
          <a:lstStyle/>
          <a:p>
            <a:r>
              <a:rPr lang="sl-SI" sz="1050" b="1" dirty="0">
                <a:solidFill>
                  <a:srgbClr val="649C43"/>
                </a:solidFill>
              </a:rPr>
              <a:t>+36</a:t>
            </a:r>
            <a:endParaRPr lang="sl-SI" b="1" dirty="0">
              <a:solidFill>
                <a:srgbClr val="649C43"/>
              </a:solidFill>
            </a:endParaRPr>
          </a:p>
        </p:txBody>
      </p:sp>
      <p:sp>
        <p:nvSpPr>
          <p:cNvPr id="27" name="TextBox 26"/>
          <p:cNvSpPr txBox="1"/>
          <p:nvPr/>
        </p:nvSpPr>
        <p:spPr>
          <a:xfrm>
            <a:off x="3327223" y="3491463"/>
            <a:ext cx="404973" cy="253916"/>
          </a:xfrm>
          <a:prstGeom prst="rect">
            <a:avLst/>
          </a:prstGeom>
          <a:noFill/>
        </p:spPr>
        <p:txBody>
          <a:bodyPr wrap="square" rtlCol="0">
            <a:spAutoFit/>
          </a:bodyPr>
          <a:lstStyle/>
          <a:p>
            <a:r>
              <a:rPr lang="sl-SI" sz="1050" b="1" dirty="0">
                <a:solidFill>
                  <a:srgbClr val="649C43"/>
                </a:solidFill>
              </a:rPr>
              <a:t>+42</a:t>
            </a:r>
            <a:endParaRPr lang="sl-SI" b="1" dirty="0">
              <a:solidFill>
                <a:srgbClr val="649C43"/>
              </a:solidFill>
            </a:endParaRPr>
          </a:p>
        </p:txBody>
      </p:sp>
      <p:sp>
        <p:nvSpPr>
          <p:cNvPr id="28" name="TextBox 27"/>
          <p:cNvSpPr txBox="1"/>
          <p:nvPr/>
        </p:nvSpPr>
        <p:spPr>
          <a:xfrm>
            <a:off x="3301898" y="3982090"/>
            <a:ext cx="404973" cy="253916"/>
          </a:xfrm>
          <a:prstGeom prst="rect">
            <a:avLst/>
          </a:prstGeom>
          <a:noFill/>
        </p:spPr>
        <p:txBody>
          <a:bodyPr wrap="square" rtlCol="0">
            <a:spAutoFit/>
          </a:bodyPr>
          <a:lstStyle/>
          <a:p>
            <a:r>
              <a:rPr lang="sl-SI" sz="1050" b="1" dirty="0">
                <a:solidFill>
                  <a:srgbClr val="649C43"/>
                </a:solidFill>
              </a:rPr>
              <a:t>+40</a:t>
            </a:r>
            <a:endParaRPr lang="sl-SI" b="1" dirty="0">
              <a:solidFill>
                <a:srgbClr val="649C43"/>
              </a:solidFill>
            </a:endParaRPr>
          </a:p>
        </p:txBody>
      </p:sp>
      <p:sp>
        <p:nvSpPr>
          <p:cNvPr id="39"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40" name="Straight Arrow Connector 39"/>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3808728" y="4954394"/>
            <a:ext cx="144000" cy="166370"/>
            <a:chOff x="1554480" y="1708151"/>
            <a:chExt cx="144000" cy="166370"/>
          </a:xfrm>
        </p:grpSpPr>
        <p:sp>
          <p:nvSpPr>
            <p:cNvPr id="42" name="Rectangle 41"/>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43" name="Straight Arrow Connector 42"/>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9" name="Rectangle: Rounded Corners 18">
            <a:extLst>
              <a:ext uri="{FF2B5EF4-FFF2-40B4-BE49-F238E27FC236}">
                <a16:creationId xmlns:a16="http://schemas.microsoft.com/office/drawing/2014/main" xmlns="" id="{E8BAE43E-125B-4E16-B9F0-8D7555954923}"/>
              </a:ext>
            </a:extLst>
          </p:cNvPr>
          <p:cNvSpPr/>
          <p:nvPr/>
        </p:nvSpPr>
        <p:spPr>
          <a:xfrm>
            <a:off x="5785772" y="2245787"/>
            <a:ext cx="2759109" cy="1246212"/>
          </a:xfrm>
          <a:prstGeom prst="roundRect">
            <a:avLst/>
          </a:prstGeom>
          <a:solidFill>
            <a:srgbClr val="294179">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24389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780" y="805508"/>
            <a:ext cx="7798033" cy="212998"/>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Katere od spodnjih lastnosti veljajo za izdelke, označene z oznako „izbrana kakovost – Slovenija“?</a:t>
            </a:r>
          </a:p>
        </p:txBody>
      </p: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11" name="Vertical Text Placeholder 10"/>
          <p:cNvSpPr>
            <a:spLocks noGrp="1"/>
          </p:cNvSpPr>
          <p:nvPr>
            <p:ph type="body" orient="vert" sz="quarter" idx="10"/>
          </p:nvPr>
        </p:nvSpPr>
        <p:spPr/>
        <p:txBody>
          <a:bodyPr/>
          <a:lstStyle/>
          <a:p>
            <a:endParaRPr lang="en-US"/>
          </a:p>
        </p:txBody>
      </p:sp>
      <p:sp>
        <p:nvSpPr>
          <p:cNvPr id="31" name="Content Placeholder 2"/>
          <p:cNvSpPr txBox="1">
            <a:spLocks/>
          </p:cNvSpPr>
          <p:nvPr/>
        </p:nvSpPr>
        <p:spPr>
          <a:xfrm>
            <a:off x="275779" y="569714"/>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Izbrana kakovost</a:t>
            </a:r>
          </a:p>
        </p:txBody>
      </p:sp>
      <p:sp>
        <p:nvSpPr>
          <p:cNvPr id="24" name="Content Placeholder 2"/>
          <p:cNvSpPr txBox="1">
            <a:spLocks/>
          </p:cNvSpPr>
          <p:nvPr/>
        </p:nvSpPr>
        <p:spPr>
          <a:xfrm>
            <a:off x="275780" y="4659649"/>
            <a:ext cx="7157486"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Ciljna skupina „ženske od 25 do 55 let“ se od populacije razlikuje pri 3. in 6. trditvi.</a:t>
            </a:r>
          </a:p>
        </p:txBody>
      </p:sp>
      <p:sp>
        <p:nvSpPr>
          <p:cNvPr id="46"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47" name="Straight Arrow Connector 46"/>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3808728" y="4954394"/>
            <a:ext cx="144000" cy="166370"/>
            <a:chOff x="1554480" y="1708151"/>
            <a:chExt cx="144000" cy="166370"/>
          </a:xfrm>
        </p:grpSpPr>
        <p:sp>
          <p:nvSpPr>
            <p:cNvPr id="49" name="Rectangle 48"/>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50" name="Straight Arrow Connector 49"/>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8" name="Picture 7">
            <a:extLst>
              <a:ext uri="{FF2B5EF4-FFF2-40B4-BE49-F238E27FC236}">
                <a16:creationId xmlns:a16="http://schemas.microsoft.com/office/drawing/2014/main" xmlns="" id="{E12FC954-D37D-4C53-ADD0-C28F1BAA45CB}"/>
              </a:ext>
            </a:extLst>
          </p:cNvPr>
          <p:cNvPicPr>
            <a:picLocks noChangeAspect="1"/>
          </p:cNvPicPr>
          <p:nvPr/>
        </p:nvPicPr>
        <p:blipFill>
          <a:blip r:embed="rId2"/>
          <a:stretch>
            <a:fillRect/>
          </a:stretch>
        </p:blipFill>
        <p:spPr>
          <a:xfrm>
            <a:off x="340370" y="971197"/>
            <a:ext cx="7171855" cy="2770943"/>
          </a:xfrm>
          <a:prstGeom prst="rect">
            <a:avLst/>
          </a:prstGeom>
        </p:spPr>
      </p:pic>
      <p:sp>
        <p:nvSpPr>
          <p:cNvPr id="29" name="Rectangle 28">
            <a:extLst>
              <a:ext uri="{FF2B5EF4-FFF2-40B4-BE49-F238E27FC236}">
                <a16:creationId xmlns:a16="http://schemas.microsoft.com/office/drawing/2014/main" xmlns="" id="{FC31C225-D77D-47AF-9778-0F1789628EF6}"/>
              </a:ext>
            </a:extLst>
          </p:cNvPr>
          <p:cNvSpPr/>
          <p:nvPr/>
        </p:nvSpPr>
        <p:spPr>
          <a:xfrm>
            <a:off x="278792" y="3870062"/>
            <a:ext cx="6761686" cy="7740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chemeClr val="tx1"/>
                </a:solidFill>
              </a:rPr>
              <a:t>Glede</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avgust</a:t>
            </a:r>
            <a:r>
              <a:rPr lang="en-US" sz="1200" dirty="0">
                <a:solidFill>
                  <a:schemeClr val="tx1"/>
                </a:solidFill>
              </a:rPr>
              <a:t> 2017 so </a:t>
            </a:r>
            <a:r>
              <a:rPr lang="en-US" sz="1200" dirty="0" err="1">
                <a:solidFill>
                  <a:schemeClr val="tx1"/>
                </a:solidFill>
              </a:rPr>
              <a:t>potrošniki</a:t>
            </a:r>
            <a:r>
              <a:rPr lang="en-US" sz="1200" dirty="0">
                <a:solidFill>
                  <a:schemeClr val="tx1"/>
                </a:solidFill>
              </a:rPr>
              <a:t> </a:t>
            </a:r>
            <a:r>
              <a:rPr lang="en-US" sz="1200" dirty="0" err="1">
                <a:solidFill>
                  <a:schemeClr val="tx1"/>
                </a:solidFill>
              </a:rPr>
              <a:t>po</a:t>
            </a:r>
            <a:r>
              <a:rPr lang="en-US" sz="1200" dirty="0">
                <a:solidFill>
                  <a:schemeClr val="tx1"/>
                </a:solidFill>
              </a:rPr>
              <a:t> </a:t>
            </a:r>
            <a:r>
              <a:rPr lang="en-US" sz="1200" dirty="0" err="1">
                <a:solidFill>
                  <a:schemeClr val="tx1"/>
                </a:solidFill>
              </a:rPr>
              <a:t>kampanji</a:t>
            </a:r>
            <a:r>
              <a:rPr lang="en-US" sz="1200" dirty="0">
                <a:solidFill>
                  <a:schemeClr val="tx1"/>
                </a:solidFill>
              </a:rPr>
              <a:t> </a:t>
            </a:r>
            <a:r>
              <a:rPr lang="en-US" sz="1200" dirty="0" err="1">
                <a:solidFill>
                  <a:schemeClr val="tx1"/>
                </a:solidFill>
              </a:rPr>
              <a:t>statistično</a:t>
            </a:r>
            <a:r>
              <a:rPr lang="en-US" sz="1200" dirty="0">
                <a:solidFill>
                  <a:schemeClr val="tx1"/>
                </a:solidFill>
              </a:rPr>
              <a:t> </a:t>
            </a:r>
            <a:r>
              <a:rPr lang="en-US" sz="1200" dirty="0" err="1">
                <a:solidFill>
                  <a:schemeClr val="tx1"/>
                </a:solidFill>
              </a:rPr>
              <a:t>značilno</a:t>
            </a:r>
            <a:r>
              <a:rPr lang="en-US" sz="1200" dirty="0">
                <a:solidFill>
                  <a:schemeClr val="tx1"/>
                </a:solidFill>
              </a:rPr>
              <a:t> </a:t>
            </a:r>
            <a:r>
              <a:rPr lang="en-US" sz="1200" dirty="0" err="1">
                <a:solidFill>
                  <a:schemeClr val="tx1"/>
                </a:solidFill>
              </a:rPr>
              <a:t>pogosteje</a:t>
            </a:r>
            <a:r>
              <a:rPr lang="en-US" sz="1200" dirty="0">
                <a:solidFill>
                  <a:schemeClr val="tx1"/>
                </a:solidFill>
              </a:rPr>
              <a:t> </a:t>
            </a:r>
            <a:r>
              <a:rPr lang="en-US" sz="1200" dirty="0" err="1">
                <a:solidFill>
                  <a:schemeClr val="tx1"/>
                </a:solidFill>
              </a:rPr>
              <a:t>mnenja</a:t>
            </a:r>
            <a:r>
              <a:rPr lang="en-US" sz="1200" dirty="0">
                <a:solidFill>
                  <a:schemeClr val="tx1"/>
                </a:solidFill>
              </a:rPr>
              <a:t>, da </a:t>
            </a:r>
            <a:r>
              <a:rPr lang="en-US" sz="1200" dirty="0" err="1">
                <a:solidFill>
                  <a:schemeClr val="tx1"/>
                </a:solidFill>
              </a:rPr>
              <a:t>znak</a:t>
            </a:r>
            <a:r>
              <a:rPr lang="en-US" sz="1200" dirty="0">
                <a:solidFill>
                  <a:schemeClr val="tx1"/>
                </a:solidFill>
              </a:rPr>
              <a:t> “</a:t>
            </a:r>
            <a:r>
              <a:rPr lang="en-US" sz="1200" dirty="0" err="1">
                <a:solidFill>
                  <a:schemeClr val="tx1"/>
                </a:solidFill>
              </a:rPr>
              <a:t>izbrana</a:t>
            </a:r>
            <a:r>
              <a:rPr lang="en-US" sz="1200" dirty="0">
                <a:solidFill>
                  <a:schemeClr val="tx1"/>
                </a:solidFill>
              </a:rPr>
              <a:t> </a:t>
            </a:r>
            <a:r>
              <a:rPr lang="en-US" sz="1200" dirty="0" err="1">
                <a:solidFill>
                  <a:schemeClr val="tx1"/>
                </a:solidFill>
              </a:rPr>
              <a:t>kakovost</a:t>
            </a:r>
            <a:r>
              <a:rPr lang="en-US" sz="1200" dirty="0">
                <a:solidFill>
                  <a:schemeClr val="tx1"/>
                </a:solidFill>
              </a:rPr>
              <a:t> – </a:t>
            </a:r>
            <a:r>
              <a:rPr lang="en-US" sz="1200" dirty="0" err="1">
                <a:solidFill>
                  <a:schemeClr val="tx1"/>
                </a:solidFill>
              </a:rPr>
              <a:t>Slovenija</a:t>
            </a:r>
            <a:r>
              <a:rPr lang="en-US" sz="1200" dirty="0">
                <a:solidFill>
                  <a:schemeClr val="tx1"/>
                </a:solidFill>
              </a:rPr>
              <a:t>” </a:t>
            </a:r>
            <a:r>
              <a:rPr lang="en-US" sz="1200" dirty="0" err="1">
                <a:solidFill>
                  <a:schemeClr val="tx1"/>
                </a:solidFill>
              </a:rPr>
              <a:t>pomeni</a:t>
            </a:r>
            <a:r>
              <a:rPr lang="en-US" sz="1200" dirty="0">
                <a:solidFill>
                  <a:schemeClr val="tx1"/>
                </a:solidFill>
              </a:rPr>
              <a:t>, da </a:t>
            </a:r>
            <a:r>
              <a:rPr lang="en-US" sz="1200" dirty="0" err="1">
                <a:solidFill>
                  <a:schemeClr val="tx1"/>
                </a:solidFill>
              </a:rPr>
              <a:t>je</a:t>
            </a:r>
            <a:r>
              <a:rPr lang="en-US" sz="1200" dirty="0">
                <a:solidFill>
                  <a:schemeClr val="tx1"/>
                </a:solidFill>
              </a:rPr>
              <a:t> </a:t>
            </a:r>
            <a:r>
              <a:rPr lang="en-US" sz="1200" dirty="0" err="1">
                <a:solidFill>
                  <a:schemeClr val="tx1"/>
                </a:solidFill>
              </a:rPr>
              <a:t>mleko</a:t>
            </a:r>
            <a:r>
              <a:rPr lang="en-US" sz="1200" dirty="0">
                <a:solidFill>
                  <a:schemeClr val="tx1"/>
                </a:solidFill>
              </a:rPr>
              <a:t> v </a:t>
            </a:r>
            <a:r>
              <a:rPr lang="en-US" sz="1200" dirty="0" err="1">
                <a:solidFill>
                  <a:schemeClr val="tx1"/>
                </a:solidFill>
              </a:rPr>
              <a:t>celoti</a:t>
            </a:r>
            <a:r>
              <a:rPr lang="en-US" sz="1200" dirty="0">
                <a:solidFill>
                  <a:schemeClr val="tx1"/>
                </a:solidFill>
              </a:rPr>
              <a:t> </a:t>
            </a:r>
            <a:r>
              <a:rPr lang="en-US" sz="1200" dirty="0" err="1">
                <a:solidFill>
                  <a:schemeClr val="tx1"/>
                </a:solidFill>
              </a:rPr>
              <a:t>pridelano</a:t>
            </a:r>
            <a:r>
              <a:rPr lang="en-US" sz="1200" dirty="0">
                <a:solidFill>
                  <a:schemeClr val="tx1"/>
                </a:solidFill>
              </a:rPr>
              <a:t> in </a:t>
            </a:r>
            <a:r>
              <a:rPr lang="en-US" sz="1200" dirty="0" err="1">
                <a:solidFill>
                  <a:schemeClr val="tx1"/>
                </a:solidFill>
              </a:rPr>
              <a:t>predelano</a:t>
            </a:r>
            <a:r>
              <a:rPr lang="en-US" sz="1200" dirty="0">
                <a:solidFill>
                  <a:schemeClr val="tx1"/>
                </a:solidFill>
              </a:rPr>
              <a:t> v </a:t>
            </a:r>
            <a:r>
              <a:rPr lang="en-US" sz="1200" dirty="0" err="1">
                <a:solidFill>
                  <a:schemeClr val="tx1"/>
                </a:solidFill>
              </a:rPr>
              <a:t>Sloveniji</a:t>
            </a:r>
            <a:r>
              <a:rPr lang="en-US" sz="1200" dirty="0">
                <a:solidFill>
                  <a:schemeClr val="tx1"/>
                </a:solidFill>
              </a:rPr>
              <a:t>, </a:t>
            </a:r>
            <a:r>
              <a:rPr lang="en-US" sz="1200" dirty="0" err="1">
                <a:solidFill>
                  <a:schemeClr val="tx1"/>
                </a:solidFill>
              </a:rPr>
              <a:t>ter</a:t>
            </a:r>
            <a:r>
              <a:rPr lang="en-US" sz="1200" dirty="0">
                <a:solidFill>
                  <a:schemeClr val="tx1"/>
                </a:solidFill>
              </a:rPr>
              <a:t> da </a:t>
            </a:r>
            <a:r>
              <a:rPr lang="en-US" sz="1200" dirty="0" err="1">
                <a:solidFill>
                  <a:schemeClr val="tx1"/>
                </a:solidFill>
              </a:rPr>
              <a:t>je</a:t>
            </a:r>
            <a:r>
              <a:rPr lang="en-US" sz="1200" dirty="0">
                <a:solidFill>
                  <a:schemeClr val="tx1"/>
                </a:solidFill>
              </a:rPr>
              <a:t> </a:t>
            </a:r>
            <a:r>
              <a:rPr lang="en-US" sz="1200" dirty="0" err="1">
                <a:solidFill>
                  <a:schemeClr val="tx1"/>
                </a:solidFill>
              </a:rPr>
              <a:t>goveje</a:t>
            </a:r>
            <a:r>
              <a:rPr lang="en-US" sz="1200" dirty="0">
                <a:solidFill>
                  <a:schemeClr val="tx1"/>
                </a:solidFill>
              </a:rPr>
              <a:t> in </a:t>
            </a:r>
            <a:r>
              <a:rPr lang="en-US" sz="1200" dirty="0" err="1">
                <a:solidFill>
                  <a:schemeClr val="tx1"/>
                </a:solidFill>
              </a:rPr>
              <a:t>perutninsko</a:t>
            </a:r>
            <a:r>
              <a:rPr lang="en-US" sz="1200" dirty="0">
                <a:solidFill>
                  <a:schemeClr val="tx1"/>
                </a:solidFill>
              </a:rPr>
              <a:t> </a:t>
            </a:r>
            <a:r>
              <a:rPr lang="en-US" sz="1200" dirty="0" err="1">
                <a:solidFill>
                  <a:schemeClr val="tx1"/>
                </a:solidFill>
              </a:rPr>
              <a:t>meso</a:t>
            </a:r>
            <a:r>
              <a:rPr lang="en-US" sz="1200" dirty="0">
                <a:solidFill>
                  <a:schemeClr val="tx1"/>
                </a:solidFill>
              </a:rPr>
              <a:t> </a:t>
            </a:r>
            <a:r>
              <a:rPr lang="en-US" sz="1200" dirty="0" err="1">
                <a:solidFill>
                  <a:schemeClr val="tx1"/>
                </a:solidFill>
              </a:rPr>
              <a:t>rejeno</a:t>
            </a:r>
            <a:r>
              <a:rPr lang="en-US" sz="1200" dirty="0">
                <a:solidFill>
                  <a:schemeClr val="tx1"/>
                </a:solidFill>
              </a:rPr>
              <a:t> in </a:t>
            </a:r>
            <a:r>
              <a:rPr lang="en-US" sz="1200" dirty="0" err="1">
                <a:solidFill>
                  <a:schemeClr val="tx1"/>
                </a:solidFill>
              </a:rPr>
              <a:t>predelano</a:t>
            </a:r>
            <a:r>
              <a:rPr lang="en-US" sz="1200" dirty="0">
                <a:solidFill>
                  <a:schemeClr val="tx1"/>
                </a:solidFill>
              </a:rPr>
              <a:t> v </a:t>
            </a:r>
            <a:r>
              <a:rPr lang="en-US" sz="1200" dirty="0" err="1">
                <a:solidFill>
                  <a:schemeClr val="tx1"/>
                </a:solidFill>
              </a:rPr>
              <a:t>Sloveniji</a:t>
            </a:r>
            <a:r>
              <a:rPr lang="en-US" sz="1200" dirty="0">
                <a:solidFill>
                  <a:schemeClr val="tx1"/>
                </a:solidFill>
              </a:rPr>
              <a:t>, </a:t>
            </a:r>
            <a:r>
              <a:rPr lang="en-US" sz="1200" dirty="0" err="1">
                <a:solidFill>
                  <a:schemeClr val="tx1"/>
                </a:solidFill>
              </a:rPr>
              <a:t>kar</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eno</a:t>
            </a:r>
            <a:r>
              <a:rPr lang="en-US" sz="1200" dirty="0">
                <a:solidFill>
                  <a:schemeClr val="tx1"/>
                </a:solidFill>
              </a:rPr>
              <a:t> od </a:t>
            </a:r>
            <a:r>
              <a:rPr lang="en-US" sz="1200" dirty="0" err="1">
                <a:solidFill>
                  <a:schemeClr val="tx1"/>
                </a:solidFill>
              </a:rPr>
              <a:t>ključnih</a:t>
            </a:r>
            <a:r>
              <a:rPr lang="en-US" sz="1200" dirty="0">
                <a:solidFill>
                  <a:schemeClr val="tx1"/>
                </a:solidFill>
              </a:rPr>
              <a:t> </a:t>
            </a:r>
            <a:r>
              <a:rPr lang="en-US" sz="1200" dirty="0" err="1">
                <a:solidFill>
                  <a:schemeClr val="tx1"/>
                </a:solidFill>
              </a:rPr>
              <a:t>sporočil</a:t>
            </a:r>
            <a:r>
              <a:rPr lang="en-US" sz="1200" dirty="0">
                <a:solidFill>
                  <a:schemeClr val="tx1"/>
                </a:solidFill>
              </a:rPr>
              <a:t> </a:t>
            </a:r>
            <a:r>
              <a:rPr lang="en-US" sz="1200" dirty="0" err="1">
                <a:solidFill>
                  <a:schemeClr val="tx1"/>
                </a:solidFill>
              </a:rPr>
              <a:t>kampanje</a:t>
            </a:r>
            <a:r>
              <a:rPr lang="en-US" sz="1200" dirty="0">
                <a:solidFill>
                  <a:schemeClr val="tx1"/>
                </a:solidFill>
              </a:rPr>
              <a:t> in </a:t>
            </a:r>
            <a:r>
              <a:rPr lang="en-US" sz="1200" dirty="0" err="1">
                <a:solidFill>
                  <a:schemeClr val="tx1"/>
                </a:solidFill>
              </a:rPr>
              <a:t>hkrati</a:t>
            </a:r>
            <a:r>
              <a:rPr lang="en-US" sz="1200" dirty="0">
                <a:solidFill>
                  <a:schemeClr val="tx1"/>
                </a:solidFill>
              </a:rPr>
              <a:t> </a:t>
            </a:r>
            <a:r>
              <a:rPr lang="en-US" sz="1200" dirty="0" err="1">
                <a:solidFill>
                  <a:schemeClr val="tx1"/>
                </a:solidFill>
              </a:rPr>
              <a:t>tisto</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najlažje</a:t>
            </a:r>
            <a:r>
              <a:rPr lang="en-US" sz="1200" dirty="0">
                <a:solidFill>
                  <a:schemeClr val="tx1"/>
                </a:solidFill>
              </a:rPr>
              <a:t> </a:t>
            </a:r>
            <a:r>
              <a:rPr lang="en-US" sz="1200" dirty="0" err="1">
                <a:solidFill>
                  <a:schemeClr val="tx1"/>
                </a:solidFill>
              </a:rPr>
              <a:t>razumljivo</a:t>
            </a:r>
            <a:r>
              <a:rPr lang="en-US" sz="1200" dirty="0">
                <a:solidFill>
                  <a:schemeClr val="tx1"/>
                </a:solidFill>
              </a:rPr>
              <a:t>, </a:t>
            </a:r>
            <a:r>
              <a:rPr lang="en-US" sz="1200" dirty="0" err="1">
                <a:solidFill>
                  <a:schemeClr val="tx1"/>
                </a:solidFill>
              </a:rPr>
              <a:t>zato</a:t>
            </a:r>
            <a:r>
              <a:rPr lang="en-US" sz="1200" dirty="0">
                <a:solidFill>
                  <a:schemeClr val="tx1"/>
                </a:solidFill>
              </a:rPr>
              <a:t> </a:t>
            </a:r>
            <a:r>
              <a:rPr lang="en-US" sz="1200" dirty="0" err="1">
                <a:solidFill>
                  <a:schemeClr val="tx1"/>
                </a:solidFill>
              </a:rPr>
              <a:t>lahko</a:t>
            </a:r>
            <a:r>
              <a:rPr lang="en-US" sz="1200" dirty="0">
                <a:solidFill>
                  <a:schemeClr val="tx1"/>
                </a:solidFill>
              </a:rPr>
              <a:t> to </a:t>
            </a:r>
            <a:r>
              <a:rPr lang="en-US" sz="1200" dirty="0" err="1">
                <a:solidFill>
                  <a:schemeClr val="tx1"/>
                </a:solidFill>
              </a:rPr>
              <a:t>spremembo</a:t>
            </a:r>
            <a:r>
              <a:rPr lang="en-US" sz="1200" dirty="0">
                <a:solidFill>
                  <a:schemeClr val="tx1"/>
                </a:solidFill>
              </a:rPr>
              <a:t> </a:t>
            </a:r>
            <a:r>
              <a:rPr lang="en-US" sz="1200" dirty="0" err="1">
                <a:solidFill>
                  <a:schemeClr val="tx1"/>
                </a:solidFill>
              </a:rPr>
              <a:t>pripišemo</a:t>
            </a:r>
            <a:r>
              <a:rPr lang="en-US" sz="1200" dirty="0">
                <a:solidFill>
                  <a:schemeClr val="tx1"/>
                </a:solidFill>
              </a:rPr>
              <a:t> </a:t>
            </a:r>
            <a:r>
              <a:rPr lang="en-US" sz="1200" dirty="0" err="1">
                <a:solidFill>
                  <a:schemeClr val="tx1"/>
                </a:solidFill>
              </a:rPr>
              <a:t>učinku</a:t>
            </a:r>
            <a:r>
              <a:rPr lang="en-US" sz="1200" dirty="0">
                <a:solidFill>
                  <a:schemeClr val="tx1"/>
                </a:solidFill>
              </a:rPr>
              <a:t> </a:t>
            </a:r>
            <a:r>
              <a:rPr lang="en-US" sz="1200" dirty="0" err="1">
                <a:solidFill>
                  <a:schemeClr val="tx1"/>
                </a:solidFill>
              </a:rPr>
              <a:t>kampanje</a:t>
            </a:r>
            <a:r>
              <a:rPr lang="en-US" sz="1200" dirty="0">
                <a:solidFill>
                  <a:schemeClr val="tx1"/>
                </a:solidFill>
              </a:rPr>
              <a:t>.</a:t>
            </a:r>
            <a:endParaRPr lang="sl-SI" sz="1200" dirty="0">
              <a:solidFill>
                <a:schemeClr val="tx1"/>
              </a:solidFill>
            </a:endParaRPr>
          </a:p>
        </p:txBody>
      </p:sp>
    </p:spTree>
    <p:extLst>
      <p:ext uri="{BB962C8B-B14F-4D97-AF65-F5344CB8AC3E}">
        <p14:creationId xmlns:p14="http://schemas.microsoft.com/office/powerpoint/2010/main" val="1921837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780" y="805508"/>
            <a:ext cx="7798033" cy="212998"/>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Spodaj je navedenih nekaj trditev o znaku „izbrana kakovost – Slovenija“. Označite prosim, ali se z njimi bolj strinjate ali bolj ne strinjate. / Kateri izdelek bi raje izbrali?</a:t>
            </a:r>
          </a:p>
        </p:txBody>
      </p:sp>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11" name="Vertical Text Placeholder 10"/>
          <p:cNvSpPr>
            <a:spLocks noGrp="1"/>
          </p:cNvSpPr>
          <p:nvPr>
            <p:ph type="body" orient="vert" sz="quarter" idx="10"/>
          </p:nvPr>
        </p:nvSpPr>
        <p:spPr/>
        <p:txBody>
          <a:bodyPr/>
          <a:lstStyle/>
          <a:p>
            <a:endParaRPr lang="en-US"/>
          </a:p>
        </p:txBody>
      </p:sp>
      <p:sp>
        <p:nvSpPr>
          <p:cNvPr id="31" name="Content Placeholder 2"/>
          <p:cNvSpPr txBox="1">
            <a:spLocks/>
          </p:cNvSpPr>
          <p:nvPr/>
        </p:nvSpPr>
        <p:spPr>
          <a:xfrm>
            <a:off x="275779" y="429643"/>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Izbrana kakovost</a:t>
            </a:r>
          </a:p>
        </p:txBody>
      </p:sp>
      <p:sp>
        <p:nvSpPr>
          <p:cNvPr id="23" name="Content Placeholder 2"/>
          <p:cNvSpPr txBox="1">
            <a:spLocks/>
          </p:cNvSpPr>
          <p:nvPr/>
        </p:nvSpPr>
        <p:spPr>
          <a:xfrm>
            <a:off x="275780" y="4659649"/>
            <a:ext cx="7157486"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Ciljni skupini „ženske od 25 do 55 let“ in „nakupni člani“ se ne razlikujeta bistveno od populacije.</a:t>
            </a:r>
          </a:p>
          <a:p>
            <a:endParaRPr lang="sl-SI" sz="1100" dirty="0">
              <a:solidFill>
                <a:schemeClr val="bg1">
                  <a:lumMod val="50000"/>
                </a:schemeClr>
              </a:solidFill>
            </a:endParaRPr>
          </a:p>
        </p:txBody>
      </p:sp>
      <p:sp>
        <p:nvSpPr>
          <p:cNvPr id="25" name="Rectangle 24"/>
          <p:cNvSpPr/>
          <p:nvPr/>
        </p:nvSpPr>
        <p:spPr>
          <a:xfrm>
            <a:off x="593452" y="2330579"/>
            <a:ext cx="2502173" cy="3832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24" name="TextBox 23"/>
          <p:cNvSpPr txBox="1"/>
          <p:nvPr/>
        </p:nvSpPr>
        <p:spPr>
          <a:xfrm>
            <a:off x="5253762" y="1110765"/>
            <a:ext cx="1355806" cy="400110"/>
          </a:xfrm>
          <a:prstGeom prst="rect">
            <a:avLst/>
          </a:prstGeom>
          <a:noFill/>
        </p:spPr>
        <p:txBody>
          <a:bodyPr wrap="square" rtlCol="0">
            <a:spAutoFit/>
          </a:bodyPr>
          <a:lstStyle/>
          <a:p>
            <a:pPr algn="ctr"/>
            <a:r>
              <a:rPr lang="sl-SI" sz="1000" b="1" dirty="0"/>
              <a:t>ženske 25-55 let (n=336)</a:t>
            </a:r>
          </a:p>
        </p:txBody>
      </p:sp>
      <p:sp>
        <p:nvSpPr>
          <p:cNvPr id="28" name="TextBox 27"/>
          <p:cNvSpPr txBox="1"/>
          <p:nvPr/>
        </p:nvSpPr>
        <p:spPr>
          <a:xfrm>
            <a:off x="4105934" y="1116259"/>
            <a:ext cx="932574" cy="400110"/>
          </a:xfrm>
          <a:prstGeom prst="rect">
            <a:avLst/>
          </a:prstGeom>
          <a:noFill/>
        </p:spPr>
        <p:txBody>
          <a:bodyPr wrap="square" rtlCol="0">
            <a:spAutoFit/>
          </a:bodyPr>
          <a:lstStyle/>
          <a:p>
            <a:pPr algn="ctr"/>
            <a:r>
              <a:rPr lang="sl-SI" sz="1000" b="1" dirty="0"/>
              <a:t>vzorec (n=1230)</a:t>
            </a:r>
          </a:p>
        </p:txBody>
      </p:sp>
      <p:sp>
        <p:nvSpPr>
          <p:cNvPr id="30" name="TextBox 29"/>
          <p:cNvSpPr txBox="1"/>
          <p:nvPr/>
        </p:nvSpPr>
        <p:spPr>
          <a:xfrm>
            <a:off x="6824823" y="1116259"/>
            <a:ext cx="1247910" cy="400110"/>
          </a:xfrm>
          <a:prstGeom prst="rect">
            <a:avLst/>
          </a:prstGeom>
          <a:noFill/>
        </p:spPr>
        <p:txBody>
          <a:bodyPr wrap="square" rtlCol="0">
            <a:spAutoFit/>
          </a:bodyPr>
          <a:lstStyle/>
          <a:p>
            <a:pPr algn="ctr"/>
            <a:r>
              <a:rPr lang="sl-SI" sz="1000" b="1" dirty="0"/>
              <a:t>nakupni člani (n=471)</a:t>
            </a:r>
          </a:p>
        </p:txBody>
      </p:sp>
      <p:pic>
        <p:nvPicPr>
          <p:cNvPr id="8" name="Picture 7"/>
          <p:cNvPicPr>
            <a:picLocks noChangeAspect="1"/>
          </p:cNvPicPr>
          <p:nvPr/>
        </p:nvPicPr>
        <p:blipFill rotWithShape="1">
          <a:blip r:embed="rId3"/>
          <a:srcRect b="47873"/>
          <a:stretch/>
        </p:blipFill>
        <p:spPr>
          <a:xfrm>
            <a:off x="208702" y="1423214"/>
            <a:ext cx="7923600" cy="1501428"/>
          </a:xfrm>
          <a:prstGeom prst="rect">
            <a:avLst/>
          </a:prstGeom>
        </p:spPr>
      </p:pic>
      <p:sp>
        <p:nvSpPr>
          <p:cNvPr id="9" name="Rectangle 8"/>
          <p:cNvSpPr/>
          <p:nvPr/>
        </p:nvSpPr>
        <p:spPr>
          <a:xfrm>
            <a:off x="91608" y="2559050"/>
            <a:ext cx="3946992" cy="365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pic>
        <p:nvPicPr>
          <p:cNvPr id="7" name="Picture 6"/>
          <p:cNvPicPr>
            <a:picLocks noChangeAspect="1"/>
          </p:cNvPicPr>
          <p:nvPr/>
        </p:nvPicPr>
        <p:blipFill rotWithShape="1">
          <a:blip r:embed="rId4"/>
          <a:srcRect t="60675" r="51844" b="1"/>
          <a:stretch/>
        </p:blipFill>
        <p:spPr>
          <a:xfrm>
            <a:off x="275779" y="2559050"/>
            <a:ext cx="3816192" cy="1135916"/>
          </a:xfrm>
          <a:prstGeom prst="rect">
            <a:avLst/>
          </a:prstGeom>
        </p:spPr>
      </p:pic>
      <p:pic>
        <p:nvPicPr>
          <p:cNvPr id="21" name="Picture 20"/>
          <p:cNvPicPr>
            <a:picLocks noChangeAspect="1"/>
          </p:cNvPicPr>
          <p:nvPr/>
        </p:nvPicPr>
        <p:blipFill>
          <a:blip r:embed="rId5"/>
          <a:stretch>
            <a:fillRect/>
          </a:stretch>
        </p:blipFill>
        <p:spPr>
          <a:xfrm>
            <a:off x="3006490" y="2989038"/>
            <a:ext cx="3006086" cy="1692000"/>
          </a:xfrm>
          <a:prstGeom prst="rect">
            <a:avLst/>
          </a:prstGeom>
        </p:spPr>
      </p:pic>
      <p:pic>
        <p:nvPicPr>
          <p:cNvPr id="22" name="Picture 21"/>
          <p:cNvPicPr>
            <a:picLocks noChangeAspect="1"/>
          </p:cNvPicPr>
          <p:nvPr/>
        </p:nvPicPr>
        <p:blipFill>
          <a:blip r:embed="rId6"/>
          <a:stretch>
            <a:fillRect/>
          </a:stretch>
        </p:blipFill>
        <p:spPr>
          <a:xfrm>
            <a:off x="6048279" y="2992157"/>
            <a:ext cx="3006086" cy="1692000"/>
          </a:xfrm>
          <a:prstGeom prst="rect">
            <a:avLst/>
          </a:prstGeom>
        </p:spPr>
      </p:pic>
      <p:pic>
        <p:nvPicPr>
          <p:cNvPr id="34" name="Picture 33"/>
          <p:cNvPicPr>
            <a:picLocks noChangeAspect="1"/>
          </p:cNvPicPr>
          <p:nvPr/>
        </p:nvPicPr>
        <p:blipFill>
          <a:blip r:embed="rId7"/>
          <a:stretch>
            <a:fillRect/>
          </a:stretch>
        </p:blipFill>
        <p:spPr>
          <a:xfrm>
            <a:off x="4526701" y="2989038"/>
            <a:ext cx="3006086" cy="1692000"/>
          </a:xfrm>
          <a:prstGeom prst="rect">
            <a:avLst/>
          </a:prstGeom>
        </p:spPr>
      </p:pic>
      <p:cxnSp>
        <p:nvCxnSpPr>
          <p:cNvPr id="35" name="Straight Arrow Connector 34"/>
          <p:cNvCxnSpPr/>
          <p:nvPr/>
        </p:nvCxnSpPr>
        <p:spPr>
          <a:xfrm flipV="1">
            <a:off x="4762255" y="1746250"/>
            <a:ext cx="0" cy="25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4603505" y="2171829"/>
            <a:ext cx="0" cy="25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5930655" y="2190879"/>
            <a:ext cx="0" cy="25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7283205" y="2184400"/>
            <a:ext cx="0" cy="25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7793317" y="2603629"/>
            <a:ext cx="0" cy="25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105934" y="2144041"/>
            <a:ext cx="571052" cy="339352"/>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33" name="Rectangle 32"/>
          <p:cNvSpPr/>
          <p:nvPr/>
        </p:nvSpPr>
        <p:spPr>
          <a:xfrm>
            <a:off x="4105934" y="1711794"/>
            <a:ext cx="884077" cy="339352"/>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36" name="Rectangle 35"/>
          <p:cNvSpPr/>
          <p:nvPr/>
        </p:nvSpPr>
        <p:spPr>
          <a:xfrm>
            <a:off x="5468560" y="2144041"/>
            <a:ext cx="664594" cy="339352"/>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47" name="Rectangle 46"/>
          <p:cNvSpPr/>
          <p:nvPr/>
        </p:nvSpPr>
        <p:spPr>
          <a:xfrm>
            <a:off x="6842643" y="2144041"/>
            <a:ext cx="628157" cy="339352"/>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48" name="Rectangle 47"/>
          <p:cNvSpPr/>
          <p:nvPr/>
        </p:nvSpPr>
        <p:spPr>
          <a:xfrm>
            <a:off x="7320389" y="2575968"/>
            <a:ext cx="677225" cy="339352"/>
          </a:xfrm>
          <a:prstGeom prst="rect">
            <a:avLst/>
          </a:prstGeom>
          <a:noFill/>
          <a:ln w="2857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38" name="TextBox 37"/>
          <p:cNvSpPr txBox="1"/>
          <p:nvPr/>
        </p:nvSpPr>
        <p:spPr>
          <a:xfrm>
            <a:off x="4736855" y="1674001"/>
            <a:ext cx="404973" cy="253916"/>
          </a:xfrm>
          <a:prstGeom prst="rect">
            <a:avLst/>
          </a:prstGeom>
          <a:noFill/>
        </p:spPr>
        <p:txBody>
          <a:bodyPr wrap="square" rtlCol="0">
            <a:spAutoFit/>
          </a:bodyPr>
          <a:lstStyle/>
          <a:p>
            <a:r>
              <a:rPr lang="sl-SI" sz="1050" b="1" dirty="0">
                <a:solidFill>
                  <a:srgbClr val="649C43"/>
                </a:solidFill>
              </a:rPr>
              <a:t>+5</a:t>
            </a:r>
            <a:endParaRPr lang="sl-SI" b="1" dirty="0">
              <a:solidFill>
                <a:srgbClr val="649C43"/>
              </a:solidFill>
            </a:endParaRPr>
          </a:p>
        </p:txBody>
      </p:sp>
      <p:sp>
        <p:nvSpPr>
          <p:cNvPr id="39" name="TextBox 38"/>
          <p:cNvSpPr txBox="1"/>
          <p:nvPr/>
        </p:nvSpPr>
        <p:spPr>
          <a:xfrm>
            <a:off x="4334799" y="2086796"/>
            <a:ext cx="404973" cy="253916"/>
          </a:xfrm>
          <a:prstGeom prst="rect">
            <a:avLst/>
          </a:prstGeom>
          <a:noFill/>
        </p:spPr>
        <p:txBody>
          <a:bodyPr wrap="square" rtlCol="0">
            <a:spAutoFit/>
          </a:bodyPr>
          <a:lstStyle/>
          <a:p>
            <a:r>
              <a:rPr lang="sl-SI" sz="1050" b="1" dirty="0">
                <a:solidFill>
                  <a:srgbClr val="649C43"/>
                </a:solidFill>
              </a:rPr>
              <a:t>+4</a:t>
            </a:r>
            <a:endParaRPr lang="sl-SI" b="1" dirty="0">
              <a:solidFill>
                <a:srgbClr val="649C43"/>
              </a:solidFill>
            </a:endParaRPr>
          </a:p>
        </p:txBody>
      </p:sp>
      <p:sp>
        <p:nvSpPr>
          <p:cNvPr id="46" name="TextBox 45"/>
          <p:cNvSpPr txBox="1"/>
          <p:nvPr/>
        </p:nvSpPr>
        <p:spPr>
          <a:xfrm>
            <a:off x="5873284" y="2093145"/>
            <a:ext cx="404973" cy="253916"/>
          </a:xfrm>
          <a:prstGeom prst="rect">
            <a:avLst/>
          </a:prstGeom>
          <a:noFill/>
        </p:spPr>
        <p:txBody>
          <a:bodyPr wrap="square" rtlCol="0">
            <a:spAutoFit/>
          </a:bodyPr>
          <a:lstStyle/>
          <a:p>
            <a:r>
              <a:rPr lang="sl-SI" sz="1050" b="1" dirty="0">
                <a:solidFill>
                  <a:srgbClr val="649C43"/>
                </a:solidFill>
              </a:rPr>
              <a:t>+8</a:t>
            </a:r>
            <a:endParaRPr lang="sl-SI" b="1" dirty="0">
              <a:solidFill>
                <a:srgbClr val="649C43"/>
              </a:solidFill>
            </a:endParaRPr>
          </a:p>
        </p:txBody>
      </p:sp>
      <p:sp>
        <p:nvSpPr>
          <p:cNvPr id="55" name="TextBox 54"/>
          <p:cNvSpPr txBox="1"/>
          <p:nvPr/>
        </p:nvSpPr>
        <p:spPr>
          <a:xfrm>
            <a:off x="7223825" y="2098206"/>
            <a:ext cx="404973" cy="253916"/>
          </a:xfrm>
          <a:prstGeom prst="rect">
            <a:avLst/>
          </a:prstGeom>
          <a:noFill/>
        </p:spPr>
        <p:txBody>
          <a:bodyPr wrap="square" rtlCol="0">
            <a:spAutoFit/>
          </a:bodyPr>
          <a:lstStyle/>
          <a:p>
            <a:r>
              <a:rPr lang="sl-SI" sz="1050" b="1" dirty="0">
                <a:solidFill>
                  <a:srgbClr val="649C43"/>
                </a:solidFill>
              </a:rPr>
              <a:t>+6</a:t>
            </a:r>
            <a:endParaRPr lang="sl-SI" b="1" dirty="0">
              <a:solidFill>
                <a:srgbClr val="649C43"/>
              </a:solidFill>
            </a:endParaRPr>
          </a:p>
        </p:txBody>
      </p:sp>
      <p:sp>
        <p:nvSpPr>
          <p:cNvPr id="56" name="TextBox 55"/>
          <p:cNvSpPr txBox="1"/>
          <p:nvPr/>
        </p:nvSpPr>
        <p:spPr>
          <a:xfrm>
            <a:off x="7743638" y="2556022"/>
            <a:ext cx="404973" cy="253916"/>
          </a:xfrm>
          <a:prstGeom prst="rect">
            <a:avLst/>
          </a:prstGeom>
          <a:noFill/>
        </p:spPr>
        <p:txBody>
          <a:bodyPr wrap="square" rtlCol="0">
            <a:spAutoFit/>
          </a:bodyPr>
          <a:lstStyle/>
          <a:p>
            <a:r>
              <a:rPr lang="sl-SI" sz="1050" b="1" dirty="0">
                <a:solidFill>
                  <a:srgbClr val="649C43"/>
                </a:solidFill>
              </a:rPr>
              <a:t>+5</a:t>
            </a:r>
            <a:endParaRPr lang="sl-SI" b="1" dirty="0">
              <a:solidFill>
                <a:srgbClr val="649C43"/>
              </a:solidFill>
            </a:endParaRPr>
          </a:p>
        </p:txBody>
      </p:sp>
      <p:cxnSp>
        <p:nvCxnSpPr>
          <p:cNvPr id="57" name="Straight Arrow Connector 56"/>
          <p:cNvCxnSpPr/>
          <p:nvPr/>
        </p:nvCxnSpPr>
        <p:spPr>
          <a:xfrm flipV="1">
            <a:off x="4608824" y="4193911"/>
            <a:ext cx="0" cy="216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4387849" y="4208028"/>
            <a:ext cx="436325" cy="220290"/>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59" name="TextBox 58"/>
          <p:cNvSpPr txBox="1"/>
          <p:nvPr/>
        </p:nvSpPr>
        <p:spPr>
          <a:xfrm>
            <a:off x="4564086" y="4150885"/>
            <a:ext cx="404973" cy="215444"/>
          </a:xfrm>
          <a:prstGeom prst="rect">
            <a:avLst/>
          </a:prstGeom>
          <a:noFill/>
        </p:spPr>
        <p:txBody>
          <a:bodyPr wrap="square" rtlCol="0">
            <a:spAutoFit/>
          </a:bodyPr>
          <a:lstStyle/>
          <a:p>
            <a:r>
              <a:rPr lang="sl-SI" sz="800" b="1" dirty="0">
                <a:solidFill>
                  <a:srgbClr val="649C43"/>
                </a:solidFill>
              </a:rPr>
              <a:t>+19</a:t>
            </a:r>
            <a:endParaRPr lang="sl-SI" sz="1200" b="1" dirty="0">
              <a:solidFill>
                <a:srgbClr val="649C43"/>
              </a:solidFill>
            </a:endParaRPr>
          </a:p>
        </p:txBody>
      </p:sp>
      <p:sp>
        <p:nvSpPr>
          <p:cNvPr id="68" name="TextBox 67"/>
          <p:cNvSpPr txBox="1"/>
          <p:nvPr/>
        </p:nvSpPr>
        <p:spPr>
          <a:xfrm>
            <a:off x="6003586" y="4149865"/>
            <a:ext cx="404973" cy="215444"/>
          </a:xfrm>
          <a:prstGeom prst="rect">
            <a:avLst/>
          </a:prstGeom>
          <a:noFill/>
        </p:spPr>
        <p:txBody>
          <a:bodyPr wrap="square" rtlCol="0">
            <a:spAutoFit/>
          </a:bodyPr>
          <a:lstStyle/>
          <a:p>
            <a:r>
              <a:rPr lang="sl-SI" sz="800" b="1" dirty="0">
                <a:solidFill>
                  <a:srgbClr val="649C43"/>
                </a:solidFill>
              </a:rPr>
              <a:t>+22</a:t>
            </a:r>
          </a:p>
        </p:txBody>
      </p:sp>
      <p:sp>
        <p:nvSpPr>
          <p:cNvPr id="71" name="TextBox 70"/>
          <p:cNvSpPr txBox="1"/>
          <p:nvPr/>
        </p:nvSpPr>
        <p:spPr>
          <a:xfrm>
            <a:off x="7566807" y="4151372"/>
            <a:ext cx="404973" cy="215444"/>
          </a:xfrm>
          <a:prstGeom prst="rect">
            <a:avLst/>
          </a:prstGeom>
          <a:noFill/>
        </p:spPr>
        <p:txBody>
          <a:bodyPr wrap="square" rtlCol="0">
            <a:spAutoFit/>
          </a:bodyPr>
          <a:lstStyle/>
          <a:p>
            <a:r>
              <a:rPr lang="sl-SI" sz="800" b="1" dirty="0">
                <a:solidFill>
                  <a:srgbClr val="649C43"/>
                </a:solidFill>
              </a:rPr>
              <a:t>+20</a:t>
            </a:r>
          </a:p>
        </p:txBody>
      </p:sp>
      <p:cxnSp>
        <p:nvCxnSpPr>
          <p:cNvPr id="64" name="Straight Arrow Connector 63"/>
          <p:cNvCxnSpPr/>
          <p:nvPr/>
        </p:nvCxnSpPr>
        <p:spPr>
          <a:xfrm flipV="1">
            <a:off x="6057466" y="4181981"/>
            <a:ext cx="0" cy="216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5829960" y="4196098"/>
            <a:ext cx="436325" cy="220290"/>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72" name="Straight Arrow Connector 71"/>
          <p:cNvCxnSpPr/>
          <p:nvPr/>
        </p:nvCxnSpPr>
        <p:spPr>
          <a:xfrm flipV="1">
            <a:off x="7610923" y="4192360"/>
            <a:ext cx="0" cy="216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389948" y="4206477"/>
            <a:ext cx="436325" cy="220290"/>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74"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75" name="Straight Arrow Connector 74"/>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76" name="Group 75"/>
          <p:cNvGrpSpPr/>
          <p:nvPr/>
        </p:nvGrpSpPr>
        <p:grpSpPr>
          <a:xfrm>
            <a:off x="3808728" y="4954394"/>
            <a:ext cx="144000" cy="166370"/>
            <a:chOff x="1554480" y="1708151"/>
            <a:chExt cx="144000" cy="166370"/>
          </a:xfrm>
        </p:grpSpPr>
        <p:sp>
          <p:nvSpPr>
            <p:cNvPr id="77" name="Rectangle 76"/>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78" name="Straight Arrow Connector 77"/>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9" name="Rectangle 48">
            <a:extLst>
              <a:ext uri="{FF2B5EF4-FFF2-40B4-BE49-F238E27FC236}">
                <a16:creationId xmlns:a16="http://schemas.microsoft.com/office/drawing/2014/main" xmlns="" id="{5FBB1CB9-C97F-4932-AF9E-692F801D9155}"/>
              </a:ext>
            </a:extLst>
          </p:cNvPr>
          <p:cNvSpPr/>
          <p:nvPr/>
        </p:nvSpPr>
        <p:spPr>
          <a:xfrm>
            <a:off x="269719" y="3167902"/>
            <a:ext cx="3062349" cy="142423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Po </a:t>
            </a:r>
            <a:r>
              <a:rPr lang="en-US" sz="1200" dirty="0" err="1">
                <a:solidFill>
                  <a:schemeClr val="tx1"/>
                </a:solidFill>
              </a:rPr>
              <a:t>kampanji</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značilno</a:t>
            </a:r>
            <a:r>
              <a:rPr lang="en-US" sz="1200" dirty="0">
                <a:solidFill>
                  <a:schemeClr val="tx1"/>
                </a:solidFill>
              </a:rPr>
              <a:t> </a:t>
            </a:r>
            <a:r>
              <a:rPr lang="en-US" sz="1200" dirty="0" err="1">
                <a:solidFill>
                  <a:schemeClr val="tx1"/>
                </a:solidFill>
              </a:rPr>
              <a:t>višji</a:t>
            </a:r>
            <a:r>
              <a:rPr lang="en-US" sz="1200" dirty="0">
                <a:solidFill>
                  <a:schemeClr val="tx1"/>
                </a:solidFill>
              </a:rPr>
              <a:t> </a:t>
            </a:r>
            <a:r>
              <a:rPr lang="en-US" sz="1200" dirty="0" err="1">
                <a:solidFill>
                  <a:schemeClr val="tx1"/>
                </a:solidFill>
              </a:rPr>
              <a:t>delež</a:t>
            </a:r>
            <a:r>
              <a:rPr lang="en-US" sz="1200" dirty="0">
                <a:solidFill>
                  <a:schemeClr val="tx1"/>
                </a:solidFill>
              </a:rPr>
              <a:t> </a:t>
            </a:r>
            <a:r>
              <a:rPr lang="en-US" sz="1200" dirty="0" err="1">
                <a:solidFill>
                  <a:schemeClr val="tx1"/>
                </a:solidFill>
              </a:rPr>
              <a:t>tistih</a:t>
            </a:r>
            <a:r>
              <a:rPr lang="en-US" sz="1200" dirty="0">
                <a:solidFill>
                  <a:schemeClr val="tx1"/>
                </a:solidFill>
              </a:rPr>
              <a:t>, </a:t>
            </a:r>
            <a:r>
              <a:rPr lang="en-US" sz="1200" dirty="0" err="1">
                <a:solidFill>
                  <a:schemeClr val="tx1"/>
                </a:solidFill>
              </a:rPr>
              <a:t>ki</a:t>
            </a:r>
            <a:r>
              <a:rPr lang="en-US" sz="1200" dirty="0">
                <a:solidFill>
                  <a:schemeClr val="tx1"/>
                </a:solidFill>
              </a:rPr>
              <a:t> so </a:t>
            </a:r>
            <a:r>
              <a:rPr lang="en-US" sz="1200" dirty="0" err="1">
                <a:solidFill>
                  <a:schemeClr val="tx1"/>
                </a:solidFill>
              </a:rPr>
              <a:t>za</a:t>
            </a:r>
            <a:r>
              <a:rPr lang="en-US" sz="1200" dirty="0">
                <a:solidFill>
                  <a:schemeClr val="tx1"/>
                </a:solidFill>
              </a:rPr>
              <a:t> </a:t>
            </a:r>
            <a:r>
              <a:rPr lang="en-US" sz="1200" dirty="0" err="1">
                <a:solidFill>
                  <a:schemeClr val="tx1"/>
                </a:solidFill>
              </a:rPr>
              <a:t>izdelke</a:t>
            </a:r>
            <a:r>
              <a:rPr lang="en-US" sz="1200" dirty="0">
                <a:solidFill>
                  <a:schemeClr val="tx1"/>
                </a:solidFill>
              </a:rPr>
              <a:t> </a:t>
            </a:r>
            <a:r>
              <a:rPr lang="en-US" sz="1200" dirty="0" err="1">
                <a:solidFill>
                  <a:schemeClr val="tx1"/>
                </a:solidFill>
              </a:rPr>
              <a:t>označene</a:t>
            </a:r>
            <a:r>
              <a:rPr lang="en-US" sz="1200" dirty="0">
                <a:solidFill>
                  <a:schemeClr val="tx1"/>
                </a:solidFill>
              </a:rPr>
              <a:t> z </a:t>
            </a:r>
            <a:r>
              <a:rPr lang="en-US" sz="1200" dirty="0" err="1">
                <a:solidFill>
                  <a:schemeClr val="tx1"/>
                </a:solidFill>
              </a:rPr>
              <a:t>znakom</a:t>
            </a:r>
            <a:r>
              <a:rPr lang="en-US" sz="1200" dirty="0">
                <a:solidFill>
                  <a:schemeClr val="tx1"/>
                </a:solidFill>
              </a:rPr>
              <a:t> “</a:t>
            </a:r>
            <a:r>
              <a:rPr lang="en-US" sz="1200" dirty="0" err="1">
                <a:solidFill>
                  <a:schemeClr val="tx1"/>
                </a:solidFill>
              </a:rPr>
              <a:t>izbrana</a:t>
            </a:r>
            <a:r>
              <a:rPr lang="en-US" sz="1200" dirty="0">
                <a:solidFill>
                  <a:schemeClr val="tx1"/>
                </a:solidFill>
              </a:rPr>
              <a:t> </a:t>
            </a:r>
            <a:r>
              <a:rPr lang="en-US" sz="1200" dirty="0" err="1">
                <a:solidFill>
                  <a:schemeClr val="tx1"/>
                </a:solidFill>
              </a:rPr>
              <a:t>kakovost</a:t>
            </a:r>
            <a:r>
              <a:rPr lang="en-US" sz="1200" dirty="0">
                <a:solidFill>
                  <a:schemeClr val="tx1"/>
                </a:solidFill>
              </a:rPr>
              <a:t> – </a:t>
            </a:r>
            <a:r>
              <a:rPr lang="en-US" sz="1200" dirty="0" err="1">
                <a:solidFill>
                  <a:schemeClr val="tx1"/>
                </a:solidFill>
              </a:rPr>
              <a:t>Slovenija</a:t>
            </a:r>
            <a:r>
              <a:rPr lang="en-US" sz="1200" dirty="0">
                <a:solidFill>
                  <a:schemeClr val="tx1"/>
                </a:solidFill>
              </a:rPr>
              <a:t>”, </a:t>
            </a:r>
            <a:r>
              <a:rPr lang="en-US" sz="1200" dirty="0" err="1">
                <a:solidFill>
                  <a:schemeClr val="tx1"/>
                </a:solidFill>
              </a:rPr>
              <a:t>pripravljeni</a:t>
            </a:r>
            <a:r>
              <a:rPr lang="en-US" sz="1200" dirty="0">
                <a:solidFill>
                  <a:schemeClr val="tx1"/>
                </a:solidFill>
              </a:rPr>
              <a:t> </a:t>
            </a:r>
            <a:r>
              <a:rPr lang="en-US" sz="1200" dirty="0" err="1">
                <a:solidFill>
                  <a:schemeClr val="tx1"/>
                </a:solidFill>
              </a:rPr>
              <a:t>plačati</a:t>
            </a:r>
            <a:r>
              <a:rPr lang="en-US" sz="1200" dirty="0">
                <a:solidFill>
                  <a:schemeClr val="tx1"/>
                </a:solidFill>
              </a:rPr>
              <a:t> </a:t>
            </a:r>
            <a:r>
              <a:rPr lang="en-US" sz="1200" dirty="0" err="1">
                <a:solidFill>
                  <a:schemeClr val="tx1"/>
                </a:solidFill>
              </a:rPr>
              <a:t>višjo</a:t>
            </a:r>
            <a:r>
              <a:rPr lang="en-US" sz="1200" dirty="0">
                <a:solidFill>
                  <a:schemeClr val="tx1"/>
                </a:solidFill>
              </a:rPr>
              <a:t> </a:t>
            </a:r>
            <a:r>
              <a:rPr lang="en-US" sz="1200" dirty="0" err="1">
                <a:solidFill>
                  <a:schemeClr val="tx1"/>
                </a:solidFill>
              </a:rPr>
              <a:t>ceno</a:t>
            </a:r>
            <a:r>
              <a:rPr lang="en-US" sz="1200" dirty="0">
                <a:solidFill>
                  <a:schemeClr val="tx1"/>
                </a:solidFill>
              </a:rPr>
              <a:t>, </a:t>
            </a:r>
            <a:r>
              <a:rPr lang="en-US" sz="1200" dirty="0" err="1">
                <a:solidFill>
                  <a:schemeClr val="tx1"/>
                </a:solidFill>
              </a:rPr>
              <a:t>občutno</a:t>
            </a:r>
            <a:r>
              <a:rPr lang="en-US" sz="1200" dirty="0">
                <a:solidFill>
                  <a:schemeClr val="tx1"/>
                </a:solidFill>
              </a:rPr>
              <a:t> se </a:t>
            </a:r>
            <a:r>
              <a:rPr lang="en-US" sz="1200" dirty="0" err="1">
                <a:solidFill>
                  <a:schemeClr val="tx1"/>
                </a:solidFill>
              </a:rPr>
              <a:t>je</a:t>
            </a:r>
            <a:r>
              <a:rPr lang="en-US" sz="1200" dirty="0">
                <a:solidFill>
                  <a:schemeClr val="tx1"/>
                </a:solidFill>
              </a:rPr>
              <a:t> </a:t>
            </a:r>
            <a:r>
              <a:rPr lang="en-US" sz="1200" dirty="0" err="1">
                <a:solidFill>
                  <a:schemeClr val="tx1"/>
                </a:solidFill>
              </a:rPr>
              <a:t>povišal</a:t>
            </a:r>
            <a:r>
              <a:rPr lang="en-US" sz="1200" dirty="0">
                <a:solidFill>
                  <a:schemeClr val="tx1"/>
                </a:solidFill>
              </a:rPr>
              <a:t> </a:t>
            </a:r>
            <a:r>
              <a:rPr lang="en-US" sz="1200" dirty="0" err="1">
                <a:solidFill>
                  <a:schemeClr val="tx1"/>
                </a:solidFill>
              </a:rPr>
              <a:t>tudi</a:t>
            </a:r>
            <a:r>
              <a:rPr lang="en-US" sz="1200" dirty="0">
                <a:solidFill>
                  <a:schemeClr val="tx1"/>
                </a:solidFill>
              </a:rPr>
              <a:t> </a:t>
            </a:r>
            <a:r>
              <a:rPr lang="en-US" sz="1200" dirty="0" err="1">
                <a:solidFill>
                  <a:schemeClr val="tx1"/>
                </a:solidFill>
              </a:rPr>
              <a:t>indikator</a:t>
            </a:r>
            <a:r>
              <a:rPr lang="en-US" sz="1200" dirty="0">
                <a:solidFill>
                  <a:schemeClr val="tx1"/>
                </a:solidFill>
              </a:rPr>
              <a:t> </a:t>
            </a:r>
            <a:r>
              <a:rPr lang="en-US" sz="1200" dirty="0" err="1">
                <a:solidFill>
                  <a:schemeClr val="tx1"/>
                </a:solidFill>
              </a:rPr>
              <a:t>znaka</a:t>
            </a:r>
            <a:r>
              <a:rPr lang="en-US" sz="1200" dirty="0">
                <a:solidFill>
                  <a:schemeClr val="tx1"/>
                </a:solidFill>
              </a:rPr>
              <a:t> </a:t>
            </a:r>
            <a:r>
              <a:rPr lang="en-US" sz="1200" dirty="0" err="1">
                <a:solidFill>
                  <a:schemeClr val="tx1"/>
                </a:solidFill>
              </a:rPr>
              <a:t>kot</a:t>
            </a:r>
            <a:r>
              <a:rPr lang="en-US" sz="1200" dirty="0">
                <a:solidFill>
                  <a:schemeClr val="tx1"/>
                </a:solidFill>
              </a:rPr>
              <a:t> </a:t>
            </a:r>
            <a:r>
              <a:rPr lang="en-US" sz="1200" dirty="0" err="1">
                <a:solidFill>
                  <a:schemeClr val="tx1"/>
                </a:solidFill>
              </a:rPr>
              <a:t>odločilnega</a:t>
            </a:r>
            <a:r>
              <a:rPr lang="en-US" sz="1200" dirty="0">
                <a:solidFill>
                  <a:schemeClr val="tx1"/>
                </a:solidFill>
              </a:rPr>
              <a:t> </a:t>
            </a:r>
            <a:r>
              <a:rPr lang="en-US" sz="1200" dirty="0" err="1">
                <a:solidFill>
                  <a:schemeClr val="tx1"/>
                </a:solidFill>
              </a:rPr>
              <a:t>faktorja</a:t>
            </a:r>
            <a:r>
              <a:rPr lang="en-US" sz="1200" dirty="0">
                <a:solidFill>
                  <a:schemeClr val="tx1"/>
                </a:solidFill>
              </a:rPr>
              <a:t> </a:t>
            </a:r>
            <a:r>
              <a:rPr lang="en-US" sz="1200" dirty="0" err="1">
                <a:solidFill>
                  <a:schemeClr val="tx1"/>
                </a:solidFill>
              </a:rPr>
              <a:t>za</a:t>
            </a:r>
            <a:r>
              <a:rPr lang="en-US" sz="1200" dirty="0">
                <a:solidFill>
                  <a:schemeClr val="tx1"/>
                </a:solidFill>
              </a:rPr>
              <a:t> </a:t>
            </a:r>
            <a:r>
              <a:rPr lang="en-US" sz="1200" dirty="0" err="1">
                <a:solidFill>
                  <a:schemeClr val="tx1"/>
                </a:solidFill>
              </a:rPr>
              <a:t>izbiro</a:t>
            </a:r>
            <a:r>
              <a:rPr lang="en-US" sz="1200" dirty="0">
                <a:solidFill>
                  <a:schemeClr val="tx1"/>
                </a:solidFill>
              </a:rPr>
              <a:t>. </a:t>
            </a:r>
            <a:r>
              <a:rPr lang="en-US" sz="1200" dirty="0" err="1">
                <a:solidFill>
                  <a:schemeClr val="tx1"/>
                </a:solidFill>
              </a:rPr>
              <a:t>Oboje</a:t>
            </a:r>
            <a:r>
              <a:rPr lang="en-US" sz="1200" dirty="0">
                <a:solidFill>
                  <a:schemeClr val="tx1"/>
                </a:solidFill>
              </a:rPr>
              <a:t> </a:t>
            </a:r>
            <a:r>
              <a:rPr lang="en-US" sz="1200" dirty="0" err="1">
                <a:solidFill>
                  <a:schemeClr val="tx1"/>
                </a:solidFill>
              </a:rPr>
              <a:t>kaže</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rast</a:t>
            </a:r>
            <a:r>
              <a:rPr lang="en-US" sz="1200" dirty="0">
                <a:solidFill>
                  <a:schemeClr val="tx1"/>
                </a:solidFill>
              </a:rPr>
              <a:t> in </a:t>
            </a:r>
            <a:r>
              <a:rPr lang="en-US" sz="1200" dirty="0" err="1">
                <a:solidFill>
                  <a:schemeClr val="tx1"/>
                </a:solidFill>
              </a:rPr>
              <a:t>visoko</a:t>
            </a:r>
            <a:r>
              <a:rPr lang="en-US" sz="1200" dirty="0">
                <a:solidFill>
                  <a:schemeClr val="tx1"/>
                </a:solidFill>
              </a:rPr>
              <a:t> </a:t>
            </a:r>
            <a:r>
              <a:rPr lang="en-US" sz="1200" dirty="0" err="1">
                <a:solidFill>
                  <a:schemeClr val="tx1"/>
                </a:solidFill>
              </a:rPr>
              <a:t>izhodiščno</a:t>
            </a:r>
            <a:r>
              <a:rPr lang="en-US" sz="1200" dirty="0">
                <a:solidFill>
                  <a:schemeClr val="tx1"/>
                </a:solidFill>
              </a:rPr>
              <a:t> </a:t>
            </a:r>
            <a:r>
              <a:rPr lang="en-US" sz="1200" dirty="0" err="1">
                <a:solidFill>
                  <a:schemeClr val="tx1"/>
                </a:solidFill>
              </a:rPr>
              <a:t>stopnjo</a:t>
            </a:r>
            <a:r>
              <a:rPr lang="en-US" sz="1200" dirty="0">
                <a:solidFill>
                  <a:schemeClr val="tx1"/>
                </a:solidFill>
              </a:rPr>
              <a:t> </a:t>
            </a:r>
            <a:r>
              <a:rPr lang="en-US" sz="1200" dirty="0" err="1">
                <a:solidFill>
                  <a:schemeClr val="tx1"/>
                </a:solidFill>
              </a:rPr>
              <a:t>zaupanja</a:t>
            </a:r>
            <a:r>
              <a:rPr lang="en-US" sz="1200" dirty="0">
                <a:solidFill>
                  <a:schemeClr val="tx1"/>
                </a:solidFill>
              </a:rPr>
              <a:t> v </a:t>
            </a:r>
            <a:r>
              <a:rPr lang="en-US" sz="1200" dirty="0" err="1">
                <a:solidFill>
                  <a:schemeClr val="tx1"/>
                </a:solidFill>
              </a:rPr>
              <a:t>znak</a:t>
            </a:r>
            <a:r>
              <a:rPr lang="en-US" sz="1200" dirty="0">
                <a:solidFill>
                  <a:schemeClr val="tx1"/>
                </a:solidFill>
              </a:rPr>
              <a:t> in </a:t>
            </a:r>
            <a:r>
              <a:rPr lang="en-US" sz="1200" dirty="0" err="1">
                <a:solidFill>
                  <a:schemeClr val="tx1"/>
                </a:solidFill>
              </a:rPr>
              <a:t>izdelke</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ga</a:t>
            </a:r>
            <a:r>
              <a:rPr lang="en-US" sz="1200" dirty="0">
                <a:solidFill>
                  <a:schemeClr val="tx1"/>
                </a:solidFill>
              </a:rPr>
              <a:t> </a:t>
            </a:r>
            <a:r>
              <a:rPr lang="en-US" sz="1200" dirty="0" err="1">
                <a:solidFill>
                  <a:schemeClr val="tx1"/>
                </a:solidFill>
              </a:rPr>
              <a:t>nosijo</a:t>
            </a:r>
            <a:r>
              <a:rPr lang="en-US" sz="1200" dirty="0">
                <a:solidFill>
                  <a:schemeClr val="tx1"/>
                </a:solidFill>
              </a:rPr>
              <a:t>.</a:t>
            </a:r>
            <a:endParaRPr lang="sl-SI" sz="1200" dirty="0">
              <a:solidFill>
                <a:schemeClr val="tx1"/>
              </a:solidFill>
            </a:endParaRPr>
          </a:p>
        </p:txBody>
      </p:sp>
    </p:spTree>
    <p:extLst>
      <p:ext uri="{BB962C8B-B14F-4D97-AF65-F5344CB8AC3E}">
        <p14:creationId xmlns:p14="http://schemas.microsoft.com/office/powerpoint/2010/main" val="335809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780" y="805508"/>
            <a:ext cx="7798033" cy="212998"/>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Označite prosim, ali se s spodnjimi trditvami bolj strinjate ali bolj ne strinjate.</a:t>
            </a:r>
          </a:p>
        </p:txBody>
      </p:sp>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11" name="Vertical Text Placeholder 10"/>
          <p:cNvSpPr>
            <a:spLocks noGrp="1"/>
          </p:cNvSpPr>
          <p:nvPr>
            <p:ph type="body" orient="vert" sz="quarter" idx="10"/>
          </p:nvPr>
        </p:nvSpPr>
        <p:spPr/>
        <p:txBody>
          <a:bodyPr/>
          <a:lstStyle/>
          <a:p>
            <a:endParaRPr lang="en-US" dirty="0"/>
          </a:p>
        </p:txBody>
      </p:sp>
      <p:sp>
        <p:nvSpPr>
          <p:cNvPr id="31" name="Content Placeholder 2"/>
          <p:cNvSpPr txBox="1">
            <a:spLocks/>
          </p:cNvSpPr>
          <p:nvPr/>
        </p:nvSpPr>
        <p:spPr>
          <a:xfrm>
            <a:off x="275779" y="429643"/>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Preverjanje porekla in sestave </a:t>
            </a:r>
          </a:p>
        </p:txBody>
      </p:sp>
      <p:sp>
        <p:nvSpPr>
          <p:cNvPr id="18" name="Content Placeholder 2"/>
          <p:cNvSpPr txBox="1">
            <a:spLocks/>
          </p:cNvSpPr>
          <p:nvPr/>
        </p:nvSpPr>
        <p:spPr>
          <a:xfrm>
            <a:off x="275780" y="4659649"/>
            <a:ext cx="7157486"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Ciljni skupini „ženske od 25 do 55 let“ in „nakupni člani“ se ne razlikujeta bistveno od populacije.</a:t>
            </a:r>
          </a:p>
        </p:txBody>
      </p:sp>
      <p:sp>
        <p:nvSpPr>
          <p:cNvPr id="57"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58" name="Straight Arrow Connector 57"/>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3808728" y="4954394"/>
            <a:ext cx="144000" cy="166370"/>
            <a:chOff x="1554480" y="1708151"/>
            <a:chExt cx="144000" cy="166370"/>
          </a:xfrm>
        </p:grpSpPr>
        <p:sp>
          <p:nvSpPr>
            <p:cNvPr id="60" name="Rectangle 59"/>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61" name="Straight Arrow Connector 60"/>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7" name="Picture 6">
            <a:extLst>
              <a:ext uri="{FF2B5EF4-FFF2-40B4-BE49-F238E27FC236}">
                <a16:creationId xmlns:a16="http://schemas.microsoft.com/office/drawing/2014/main" xmlns="" id="{8E423B28-A47F-4510-8D61-3D0C76A7F7D4}"/>
              </a:ext>
            </a:extLst>
          </p:cNvPr>
          <p:cNvPicPr>
            <a:picLocks noChangeAspect="1"/>
          </p:cNvPicPr>
          <p:nvPr/>
        </p:nvPicPr>
        <p:blipFill>
          <a:blip r:embed="rId3"/>
          <a:stretch>
            <a:fillRect/>
          </a:stretch>
        </p:blipFill>
        <p:spPr>
          <a:xfrm>
            <a:off x="101899" y="1097964"/>
            <a:ext cx="6691900" cy="2628410"/>
          </a:xfrm>
          <a:prstGeom prst="rect">
            <a:avLst/>
          </a:prstGeom>
        </p:spPr>
      </p:pic>
      <p:sp>
        <p:nvSpPr>
          <p:cNvPr id="47" name="Rectangle 46">
            <a:extLst>
              <a:ext uri="{FF2B5EF4-FFF2-40B4-BE49-F238E27FC236}">
                <a16:creationId xmlns:a16="http://schemas.microsoft.com/office/drawing/2014/main" xmlns="" id="{49954A34-BCD8-4F32-AE67-E76B98E7079D}"/>
              </a:ext>
            </a:extLst>
          </p:cNvPr>
          <p:cNvSpPr/>
          <p:nvPr/>
        </p:nvSpPr>
        <p:spPr>
          <a:xfrm>
            <a:off x="278792" y="3870062"/>
            <a:ext cx="6761686" cy="7740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chemeClr val="tx1"/>
                </a:solidFill>
              </a:rPr>
              <a:t>Tudi</a:t>
            </a:r>
            <a:r>
              <a:rPr lang="en-US" sz="1200" dirty="0">
                <a:solidFill>
                  <a:schemeClr val="tx1"/>
                </a:solidFill>
              </a:rPr>
              <a:t> </a:t>
            </a:r>
            <a:r>
              <a:rPr lang="en-US" sz="1200" dirty="0" err="1">
                <a:solidFill>
                  <a:schemeClr val="tx1"/>
                </a:solidFill>
              </a:rPr>
              <a:t>pri</a:t>
            </a:r>
            <a:r>
              <a:rPr lang="en-US" sz="1200" dirty="0">
                <a:solidFill>
                  <a:schemeClr val="tx1"/>
                </a:solidFill>
              </a:rPr>
              <a:t> </a:t>
            </a:r>
            <a:r>
              <a:rPr lang="en-US" sz="1200" dirty="0" err="1">
                <a:solidFill>
                  <a:schemeClr val="tx1"/>
                </a:solidFill>
              </a:rPr>
              <a:t>teh</a:t>
            </a:r>
            <a:r>
              <a:rPr lang="en-US" sz="1200" dirty="0">
                <a:solidFill>
                  <a:schemeClr val="tx1"/>
                </a:solidFill>
              </a:rPr>
              <a:t> </a:t>
            </a:r>
            <a:r>
              <a:rPr lang="en-US" sz="1200" dirty="0" err="1">
                <a:solidFill>
                  <a:schemeClr val="tx1"/>
                </a:solidFill>
              </a:rPr>
              <a:t>spremembah</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najbolj</a:t>
            </a:r>
            <a:r>
              <a:rPr lang="en-US" sz="1200" dirty="0">
                <a:solidFill>
                  <a:schemeClr val="tx1"/>
                </a:solidFill>
              </a:rPr>
              <a:t> </a:t>
            </a:r>
            <a:r>
              <a:rPr lang="en-US" sz="1200" dirty="0" err="1">
                <a:solidFill>
                  <a:schemeClr val="tx1"/>
                </a:solidFill>
              </a:rPr>
              <a:t>verjetna</a:t>
            </a:r>
            <a:r>
              <a:rPr lang="en-US" sz="1200" dirty="0">
                <a:solidFill>
                  <a:schemeClr val="tx1"/>
                </a:solidFill>
              </a:rPr>
              <a:t> </a:t>
            </a:r>
            <a:r>
              <a:rPr lang="en-US" sz="1200" dirty="0" err="1">
                <a:solidFill>
                  <a:schemeClr val="tx1"/>
                </a:solidFill>
              </a:rPr>
              <a:t>razlaga</a:t>
            </a:r>
            <a:r>
              <a:rPr lang="en-US" sz="1200" dirty="0">
                <a:solidFill>
                  <a:schemeClr val="tx1"/>
                </a:solidFill>
              </a:rPr>
              <a:t>, da </a:t>
            </a:r>
            <a:r>
              <a:rPr lang="en-US" sz="1200" dirty="0" err="1">
                <a:solidFill>
                  <a:schemeClr val="tx1"/>
                </a:solidFill>
              </a:rPr>
              <a:t>gre</a:t>
            </a:r>
            <a:r>
              <a:rPr lang="en-US" sz="1200" dirty="0">
                <a:solidFill>
                  <a:schemeClr val="tx1"/>
                </a:solidFill>
              </a:rPr>
              <a:t> </a:t>
            </a:r>
            <a:r>
              <a:rPr lang="en-US" sz="1200" dirty="0" err="1">
                <a:solidFill>
                  <a:schemeClr val="tx1"/>
                </a:solidFill>
              </a:rPr>
              <a:t>za</a:t>
            </a:r>
            <a:r>
              <a:rPr lang="en-US" sz="1200" dirty="0">
                <a:solidFill>
                  <a:schemeClr val="tx1"/>
                </a:solidFill>
              </a:rPr>
              <a:t> </a:t>
            </a:r>
            <a:r>
              <a:rPr lang="en-US" sz="1200" dirty="0" err="1">
                <a:solidFill>
                  <a:schemeClr val="tx1"/>
                </a:solidFill>
              </a:rPr>
              <a:t>posledico</a:t>
            </a:r>
            <a:r>
              <a:rPr lang="en-US" sz="1200" dirty="0">
                <a:solidFill>
                  <a:schemeClr val="tx1"/>
                </a:solidFill>
              </a:rPr>
              <a:t> </a:t>
            </a:r>
            <a:r>
              <a:rPr lang="en-US" sz="1200" dirty="0" err="1">
                <a:solidFill>
                  <a:schemeClr val="tx1"/>
                </a:solidFill>
              </a:rPr>
              <a:t>dejstva</a:t>
            </a:r>
            <a:r>
              <a:rPr lang="en-US" sz="1200" dirty="0">
                <a:solidFill>
                  <a:schemeClr val="tx1"/>
                </a:solidFill>
              </a:rPr>
              <a:t>, da so </a:t>
            </a:r>
            <a:r>
              <a:rPr lang="en-US" sz="1200" dirty="0" err="1">
                <a:solidFill>
                  <a:schemeClr val="tx1"/>
                </a:solidFill>
              </a:rPr>
              <a:t>izhodiščne</a:t>
            </a:r>
            <a:r>
              <a:rPr lang="en-US" sz="1200" dirty="0">
                <a:solidFill>
                  <a:schemeClr val="tx1"/>
                </a:solidFill>
              </a:rPr>
              <a:t> </a:t>
            </a:r>
            <a:r>
              <a:rPr lang="en-US" sz="1200" dirty="0" err="1">
                <a:solidFill>
                  <a:schemeClr val="tx1"/>
                </a:solidFill>
              </a:rPr>
              <a:t>vrednosti</a:t>
            </a:r>
            <a:r>
              <a:rPr lang="en-US" sz="1200" dirty="0">
                <a:solidFill>
                  <a:schemeClr val="tx1"/>
                </a:solidFill>
              </a:rPr>
              <a:t> </a:t>
            </a:r>
            <a:r>
              <a:rPr lang="en-US" sz="1200" dirty="0" err="1">
                <a:solidFill>
                  <a:schemeClr val="tx1"/>
                </a:solidFill>
              </a:rPr>
              <a:t>izmerjene</a:t>
            </a:r>
            <a:r>
              <a:rPr lang="en-US" sz="1200" dirty="0">
                <a:solidFill>
                  <a:schemeClr val="tx1"/>
                </a:solidFill>
              </a:rPr>
              <a:t> s </a:t>
            </a:r>
            <a:r>
              <a:rPr lang="en-US" sz="1200" dirty="0" err="1">
                <a:solidFill>
                  <a:schemeClr val="tx1"/>
                </a:solidFill>
              </a:rPr>
              <a:t>kasnejšim</a:t>
            </a:r>
            <a:r>
              <a:rPr lang="en-US" sz="1200" dirty="0">
                <a:solidFill>
                  <a:schemeClr val="tx1"/>
                </a:solidFill>
              </a:rPr>
              <a:t> </a:t>
            </a:r>
            <a:r>
              <a:rPr lang="en-US" sz="1200" dirty="0" err="1">
                <a:solidFill>
                  <a:schemeClr val="tx1"/>
                </a:solidFill>
              </a:rPr>
              <a:t>anketiranjem</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istem</a:t>
            </a:r>
            <a:r>
              <a:rPr lang="en-US" sz="1200" dirty="0">
                <a:solidFill>
                  <a:schemeClr val="tx1"/>
                </a:solidFill>
              </a:rPr>
              <a:t> </a:t>
            </a:r>
            <a:r>
              <a:rPr lang="en-US" sz="1200" dirty="0" err="1">
                <a:solidFill>
                  <a:schemeClr val="tx1"/>
                </a:solidFill>
              </a:rPr>
              <a:t>vzorcu</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morda</a:t>
            </a:r>
            <a:r>
              <a:rPr lang="en-US" sz="1200" dirty="0">
                <a:solidFill>
                  <a:schemeClr val="tx1"/>
                </a:solidFill>
              </a:rPr>
              <a:t> </a:t>
            </a:r>
            <a:r>
              <a:rPr lang="en-US" sz="1200" dirty="0" err="1">
                <a:solidFill>
                  <a:schemeClr val="tx1"/>
                </a:solidFill>
              </a:rPr>
              <a:t>odstopa</a:t>
            </a:r>
            <a:r>
              <a:rPr lang="en-US" sz="1200" dirty="0">
                <a:solidFill>
                  <a:schemeClr val="tx1"/>
                </a:solidFill>
              </a:rPr>
              <a:t> od </a:t>
            </a:r>
            <a:r>
              <a:rPr lang="en-US" sz="1200" dirty="0" err="1">
                <a:solidFill>
                  <a:schemeClr val="tx1"/>
                </a:solidFill>
              </a:rPr>
              <a:t>originalnega</a:t>
            </a:r>
            <a:r>
              <a:rPr lang="en-US" sz="1200" dirty="0">
                <a:solidFill>
                  <a:schemeClr val="tx1"/>
                </a:solidFill>
              </a:rPr>
              <a:t> </a:t>
            </a:r>
            <a:r>
              <a:rPr lang="en-US" sz="1200" dirty="0" err="1">
                <a:solidFill>
                  <a:schemeClr val="tx1"/>
                </a:solidFill>
              </a:rPr>
              <a:t>vzorca</a:t>
            </a:r>
            <a:r>
              <a:rPr lang="en-US" sz="1200" dirty="0">
                <a:solidFill>
                  <a:schemeClr val="tx1"/>
                </a:solidFill>
              </a:rPr>
              <a:t>. V </a:t>
            </a:r>
            <a:r>
              <a:rPr lang="en-US" sz="1200" dirty="0" err="1">
                <a:solidFill>
                  <a:schemeClr val="tx1"/>
                </a:solidFill>
              </a:rPr>
              <a:t>tem</a:t>
            </a:r>
            <a:r>
              <a:rPr lang="en-US" sz="1200" dirty="0">
                <a:solidFill>
                  <a:schemeClr val="tx1"/>
                </a:solidFill>
              </a:rPr>
              <a:t> </a:t>
            </a:r>
            <a:r>
              <a:rPr lang="en-US" sz="1200" dirty="0" err="1">
                <a:solidFill>
                  <a:schemeClr val="tx1"/>
                </a:solidFill>
              </a:rPr>
              <a:t>anketiranju</a:t>
            </a:r>
            <a:r>
              <a:rPr lang="en-US" sz="1200" dirty="0">
                <a:solidFill>
                  <a:schemeClr val="tx1"/>
                </a:solidFill>
              </a:rPr>
              <a:t> </a:t>
            </a:r>
            <a:r>
              <a:rPr lang="en-US" sz="1200" dirty="0" err="1">
                <a:solidFill>
                  <a:schemeClr val="tx1"/>
                </a:solidFill>
              </a:rPr>
              <a:t>smo</a:t>
            </a:r>
            <a:r>
              <a:rPr lang="en-US" sz="1200" dirty="0">
                <a:solidFill>
                  <a:schemeClr val="tx1"/>
                </a:solidFill>
              </a:rPr>
              <a:t> </a:t>
            </a:r>
            <a:r>
              <a:rPr lang="en-US" sz="1200" dirty="0" err="1">
                <a:solidFill>
                  <a:schemeClr val="tx1"/>
                </a:solidFill>
              </a:rPr>
              <a:t>uspeli</a:t>
            </a:r>
            <a:r>
              <a:rPr lang="en-US" sz="1200" dirty="0">
                <a:solidFill>
                  <a:schemeClr val="tx1"/>
                </a:solidFill>
              </a:rPr>
              <a:t> k </a:t>
            </a:r>
            <a:r>
              <a:rPr lang="en-US" sz="1200" dirty="0" err="1">
                <a:solidFill>
                  <a:schemeClr val="tx1"/>
                </a:solidFill>
              </a:rPr>
              <a:t>ponovnemu</a:t>
            </a:r>
            <a:r>
              <a:rPr lang="en-US" sz="1200" dirty="0">
                <a:solidFill>
                  <a:schemeClr val="tx1"/>
                </a:solidFill>
              </a:rPr>
              <a:t> </a:t>
            </a:r>
            <a:r>
              <a:rPr lang="en-US" sz="1200" dirty="0" err="1">
                <a:solidFill>
                  <a:schemeClr val="tx1"/>
                </a:solidFill>
              </a:rPr>
              <a:t>odgovarjanju</a:t>
            </a:r>
            <a:r>
              <a:rPr lang="en-US" sz="1200" dirty="0">
                <a:solidFill>
                  <a:schemeClr val="tx1"/>
                </a:solidFill>
              </a:rPr>
              <a:t> </a:t>
            </a:r>
            <a:r>
              <a:rPr lang="en-US" sz="1200" dirty="0" err="1">
                <a:solidFill>
                  <a:schemeClr val="tx1"/>
                </a:solidFill>
              </a:rPr>
              <a:t>priklicati</a:t>
            </a:r>
            <a:r>
              <a:rPr lang="en-US" sz="1200" dirty="0">
                <a:solidFill>
                  <a:schemeClr val="tx1"/>
                </a:solidFill>
              </a:rPr>
              <a:t> </a:t>
            </a:r>
            <a:r>
              <a:rPr lang="en-US" sz="1200" dirty="0" err="1">
                <a:solidFill>
                  <a:schemeClr val="tx1"/>
                </a:solidFill>
              </a:rPr>
              <a:t>dobrih</a:t>
            </a:r>
            <a:r>
              <a:rPr lang="en-US" sz="1200" dirty="0">
                <a:solidFill>
                  <a:schemeClr val="tx1"/>
                </a:solidFill>
              </a:rPr>
              <a:t> 60% </a:t>
            </a:r>
            <a:r>
              <a:rPr lang="en-US" sz="1200" dirty="0" err="1">
                <a:solidFill>
                  <a:schemeClr val="tx1"/>
                </a:solidFill>
              </a:rPr>
              <a:t>originalnega</a:t>
            </a:r>
            <a:r>
              <a:rPr lang="en-US" sz="1200" dirty="0">
                <a:solidFill>
                  <a:schemeClr val="tx1"/>
                </a:solidFill>
              </a:rPr>
              <a:t> </a:t>
            </a:r>
            <a:r>
              <a:rPr lang="en-US" sz="1200" dirty="0" err="1">
                <a:solidFill>
                  <a:schemeClr val="tx1"/>
                </a:solidFill>
              </a:rPr>
              <a:t>vzorca</a:t>
            </a:r>
            <a:r>
              <a:rPr lang="en-US" sz="1200" dirty="0">
                <a:solidFill>
                  <a:schemeClr val="tx1"/>
                </a:solidFill>
              </a:rPr>
              <a:t>, </a:t>
            </a:r>
            <a:r>
              <a:rPr lang="en-US" sz="1200" dirty="0" err="1">
                <a:solidFill>
                  <a:schemeClr val="tx1"/>
                </a:solidFill>
              </a:rPr>
              <a:t>ki</a:t>
            </a:r>
            <a:r>
              <a:rPr lang="en-US" sz="1200" dirty="0">
                <a:solidFill>
                  <a:schemeClr val="tx1"/>
                </a:solidFill>
              </a:rPr>
              <a:t> se </a:t>
            </a:r>
            <a:r>
              <a:rPr lang="en-US" sz="1200" dirty="0" err="1">
                <a:solidFill>
                  <a:schemeClr val="tx1"/>
                </a:solidFill>
              </a:rPr>
              <a:t>demografsko</a:t>
            </a:r>
            <a:r>
              <a:rPr lang="en-US" sz="1200" dirty="0">
                <a:solidFill>
                  <a:schemeClr val="tx1"/>
                </a:solidFill>
              </a:rPr>
              <a:t> </a:t>
            </a:r>
            <a:r>
              <a:rPr lang="en-US" sz="1200" dirty="0" err="1">
                <a:solidFill>
                  <a:schemeClr val="tx1"/>
                </a:solidFill>
              </a:rPr>
              <a:t>sicer</a:t>
            </a:r>
            <a:r>
              <a:rPr lang="en-US" sz="1200" dirty="0">
                <a:solidFill>
                  <a:schemeClr val="tx1"/>
                </a:solidFill>
              </a:rPr>
              <a:t> </a:t>
            </a:r>
            <a:r>
              <a:rPr lang="en-US" sz="1200" dirty="0" err="1">
                <a:solidFill>
                  <a:schemeClr val="tx1"/>
                </a:solidFill>
              </a:rPr>
              <a:t>ujema</a:t>
            </a:r>
            <a:r>
              <a:rPr lang="en-US" sz="1200" dirty="0">
                <a:solidFill>
                  <a:schemeClr val="tx1"/>
                </a:solidFill>
              </a:rPr>
              <a:t> s </a:t>
            </a:r>
            <a:r>
              <a:rPr lang="en-US" sz="1200" dirty="0" err="1">
                <a:solidFill>
                  <a:schemeClr val="tx1"/>
                </a:solidFill>
              </a:rPr>
              <a:t>prvotnim</a:t>
            </a:r>
            <a:r>
              <a:rPr lang="en-US" sz="1200" dirty="0">
                <a:solidFill>
                  <a:schemeClr val="tx1"/>
                </a:solidFill>
              </a:rPr>
              <a:t> </a:t>
            </a:r>
            <a:r>
              <a:rPr lang="en-US" sz="1200" dirty="0" err="1">
                <a:solidFill>
                  <a:schemeClr val="tx1"/>
                </a:solidFill>
              </a:rPr>
              <a:t>vzorcem</a:t>
            </a:r>
            <a:r>
              <a:rPr lang="en-US" sz="1200" dirty="0">
                <a:solidFill>
                  <a:schemeClr val="tx1"/>
                </a:solidFill>
              </a:rPr>
              <a:t>, </a:t>
            </a:r>
            <a:r>
              <a:rPr lang="en-US" sz="1200" dirty="0" err="1">
                <a:solidFill>
                  <a:schemeClr val="tx1"/>
                </a:solidFill>
              </a:rPr>
              <a:t>morda</a:t>
            </a:r>
            <a:r>
              <a:rPr lang="en-US" sz="1200" dirty="0">
                <a:solidFill>
                  <a:schemeClr val="tx1"/>
                </a:solidFill>
              </a:rPr>
              <a:t> pa </a:t>
            </a:r>
            <a:r>
              <a:rPr lang="en-US" sz="1200" dirty="0" err="1">
                <a:solidFill>
                  <a:schemeClr val="tx1"/>
                </a:solidFill>
              </a:rPr>
              <a:t>odstopajo</a:t>
            </a:r>
            <a:r>
              <a:rPr lang="en-US" sz="1200" dirty="0">
                <a:solidFill>
                  <a:schemeClr val="tx1"/>
                </a:solidFill>
              </a:rPr>
              <a:t> </a:t>
            </a:r>
            <a:r>
              <a:rPr lang="en-US" sz="1200" dirty="0" err="1">
                <a:solidFill>
                  <a:schemeClr val="tx1"/>
                </a:solidFill>
              </a:rPr>
              <a:t>po</a:t>
            </a:r>
            <a:r>
              <a:rPr lang="en-US" sz="1200" dirty="0">
                <a:solidFill>
                  <a:schemeClr val="tx1"/>
                </a:solidFill>
              </a:rPr>
              <a:t> </a:t>
            </a:r>
            <a:r>
              <a:rPr lang="en-US" sz="1200" dirty="0" err="1">
                <a:solidFill>
                  <a:schemeClr val="tx1"/>
                </a:solidFill>
              </a:rPr>
              <a:t>odnosu</a:t>
            </a:r>
            <a:r>
              <a:rPr lang="en-US" sz="1200" dirty="0">
                <a:solidFill>
                  <a:schemeClr val="tx1"/>
                </a:solidFill>
              </a:rPr>
              <a:t> do </a:t>
            </a:r>
            <a:r>
              <a:rPr lang="en-US" sz="1200" dirty="0" err="1">
                <a:solidFill>
                  <a:schemeClr val="tx1"/>
                </a:solidFill>
              </a:rPr>
              <a:t>teme</a:t>
            </a:r>
            <a:r>
              <a:rPr lang="en-US" sz="1200" dirty="0">
                <a:solidFill>
                  <a:schemeClr val="tx1"/>
                </a:solidFill>
              </a:rPr>
              <a:t> </a:t>
            </a:r>
            <a:r>
              <a:rPr lang="en-US" sz="1200" dirty="0" err="1">
                <a:solidFill>
                  <a:schemeClr val="tx1"/>
                </a:solidFill>
              </a:rPr>
              <a:t>ankete</a:t>
            </a:r>
            <a:r>
              <a:rPr lang="en-US" sz="1200" dirty="0">
                <a:solidFill>
                  <a:schemeClr val="tx1"/>
                </a:solidFill>
              </a:rPr>
              <a:t>.</a:t>
            </a:r>
            <a:endParaRPr lang="sl-SI" sz="1200" dirty="0">
              <a:solidFill>
                <a:schemeClr val="tx1"/>
              </a:solidFill>
            </a:endParaRPr>
          </a:p>
        </p:txBody>
      </p:sp>
    </p:spTree>
    <p:extLst>
      <p:ext uri="{BB962C8B-B14F-4D97-AF65-F5344CB8AC3E}">
        <p14:creationId xmlns:p14="http://schemas.microsoft.com/office/powerpoint/2010/main" val="185681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780" y="805508"/>
            <a:ext cx="8243566" cy="212998"/>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300" dirty="0"/>
              <a:t>Spodaj je navedenih nekaj dejstev o znaku „izbrana kakovost – Slovenija“. Označite prosim, ali za vas bolj držijo ali bolj ne držijo. Anketirancem smo prikazali video o izbrani kakovosti mleka in jih vprašali ali so ga opazili v zadnjem času.</a:t>
            </a:r>
          </a:p>
        </p:txBody>
      </p:sp>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11" name="Vertical Text Placeholder 10"/>
          <p:cNvSpPr>
            <a:spLocks noGrp="1"/>
          </p:cNvSpPr>
          <p:nvPr>
            <p:ph type="body" orient="vert" sz="quarter" idx="10"/>
          </p:nvPr>
        </p:nvSpPr>
        <p:spPr/>
        <p:txBody>
          <a:bodyPr/>
          <a:lstStyle/>
          <a:p>
            <a:endParaRPr lang="en-US" dirty="0"/>
          </a:p>
        </p:txBody>
      </p:sp>
      <p:sp>
        <p:nvSpPr>
          <p:cNvPr id="31" name="Content Placeholder 2"/>
          <p:cNvSpPr txBox="1">
            <a:spLocks/>
          </p:cNvSpPr>
          <p:nvPr/>
        </p:nvSpPr>
        <p:spPr>
          <a:xfrm>
            <a:off x="275779" y="429643"/>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Izbrana kakovost - MLEKO</a:t>
            </a:r>
          </a:p>
        </p:txBody>
      </p:sp>
      <p:sp>
        <p:nvSpPr>
          <p:cNvPr id="98" name="Content Placeholder 2"/>
          <p:cNvSpPr txBox="1">
            <a:spLocks/>
          </p:cNvSpPr>
          <p:nvPr/>
        </p:nvSpPr>
        <p:spPr>
          <a:xfrm>
            <a:off x="275779" y="4659649"/>
            <a:ext cx="8277637"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Ciljni skupini „ženske od 25 do 55 let“ in „nakupni člani“ se ne razlikujeta bistveno od populacije.</a:t>
            </a:r>
            <a:br>
              <a:rPr lang="sl-SI" sz="1400" dirty="0"/>
            </a:br>
            <a:r>
              <a:rPr lang="sl-SI" sz="1400" dirty="0"/>
              <a:t>Oglas je bil najbolje opažen med ciljno skupino „ženske od 25 do 55 let“.</a:t>
            </a:r>
          </a:p>
          <a:p>
            <a:endParaRPr lang="sl-SI" sz="1400" dirty="0"/>
          </a:p>
          <a:p>
            <a:endParaRPr lang="sl-SI" sz="1400" dirty="0"/>
          </a:p>
        </p:txBody>
      </p:sp>
      <p:sp>
        <p:nvSpPr>
          <p:cNvPr id="99" name="Content Placeholder 2"/>
          <p:cNvSpPr txBox="1">
            <a:spLocks/>
          </p:cNvSpPr>
          <p:nvPr/>
        </p:nvSpPr>
        <p:spPr>
          <a:xfrm>
            <a:off x="6740434" y="4828637"/>
            <a:ext cx="1778913"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sl-SI" sz="950" i="1" dirty="0">
                <a:solidFill>
                  <a:schemeClr val="bg1">
                    <a:lumMod val="50000"/>
                  </a:schemeClr>
                </a:solidFill>
              </a:rPr>
              <a:t>*glej opombo na prejšnji strani</a:t>
            </a:r>
          </a:p>
        </p:txBody>
      </p:sp>
      <p:pic>
        <p:nvPicPr>
          <p:cNvPr id="13" name="Picture 12">
            <a:extLst>
              <a:ext uri="{FF2B5EF4-FFF2-40B4-BE49-F238E27FC236}">
                <a16:creationId xmlns:a16="http://schemas.microsoft.com/office/drawing/2014/main" xmlns="" id="{28E74BF0-A418-41FF-9736-AAE40A2E1C80}"/>
              </a:ext>
            </a:extLst>
          </p:cNvPr>
          <p:cNvPicPr>
            <a:picLocks noChangeAspect="1"/>
          </p:cNvPicPr>
          <p:nvPr/>
        </p:nvPicPr>
        <p:blipFill>
          <a:blip r:embed="rId3"/>
          <a:stretch>
            <a:fillRect/>
          </a:stretch>
        </p:blipFill>
        <p:spPr>
          <a:xfrm>
            <a:off x="-195431" y="1078135"/>
            <a:ext cx="6287077" cy="2790645"/>
          </a:xfrm>
          <a:prstGeom prst="rect">
            <a:avLst/>
          </a:prstGeom>
        </p:spPr>
      </p:pic>
      <p:sp>
        <p:nvSpPr>
          <p:cNvPr id="79" name="Rectangle 78">
            <a:extLst>
              <a:ext uri="{FF2B5EF4-FFF2-40B4-BE49-F238E27FC236}">
                <a16:creationId xmlns:a16="http://schemas.microsoft.com/office/drawing/2014/main" xmlns="" id="{E4AE3FBA-C84D-4FD8-9DBB-1D032297D0F3}"/>
              </a:ext>
            </a:extLst>
          </p:cNvPr>
          <p:cNvSpPr/>
          <p:nvPr/>
        </p:nvSpPr>
        <p:spPr>
          <a:xfrm>
            <a:off x="278792" y="3870062"/>
            <a:ext cx="6761686" cy="7740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chemeClr val="tx1"/>
                </a:solidFill>
              </a:rPr>
              <a:t>Tudi</a:t>
            </a:r>
            <a:r>
              <a:rPr lang="en-US" sz="1200" dirty="0">
                <a:solidFill>
                  <a:schemeClr val="tx1"/>
                </a:solidFill>
              </a:rPr>
              <a:t> </a:t>
            </a:r>
            <a:r>
              <a:rPr lang="en-US" sz="1200" dirty="0" err="1">
                <a:solidFill>
                  <a:schemeClr val="tx1"/>
                </a:solidFill>
              </a:rPr>
              <a:t>pri</a:t>
            </a:r>
            <a:r>
              <a:rPr lang="en-US" sz="1200" dirty="0">
                <a:solidFill>
                  <a:schemeClr val="tx1"/>
                </a:solidFill>
              </a:rPr>
              <a:t> </a:t>
            </a:r>
            <a:r>
              <a:rPr lang="en-US" sz="1200" dirty="0" err="1">
                <a:solidFill>
                  <a:schemeClr val="tx1"/>
                </a:solidFill>
              </a:rPr>
              <a:t>teh</a:t>
            </a:r>
            <a:r>
              <a:rPr lang="en-US" sz="1200" dirty="0">
                <a:solidFill>
                  <a:schemeClr val="tx1"/>
                </a:solidFill>
              </a:rPr>
              <a:t> </a:t>
            </a:r>
            <a:r>
              <a:rPr lang="en-US" sz="1200" dirty="0" err="1">
                <a:solidFill>
                  <a:schemeClr val="tx1"/>
                </a:solidFill>
              </a:rPr>
              <a:t>spremembah</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najbolj</a:t>
            </a:r>
            <a:r>
              <a:rPr lang="en-US" sz="1200" dirty="0">
                <a:solidFill>
                  <a:schemeClr val="tx1"/>
                </a:solidFill>
              </a:rPr>
              <a:t> </a:t>
            </a:r>
            <a:r>
              <a:rPr lang="en-US" sz="1200" dirty="0" err="1">
                <a:solidFill>
                  <a:schemeClr val="tx1"/>
                </a:solidFill>
              </a:rPr>
              <a:t>verjetna</a:t>
            </a:r>
            <a:r>
              <a:rPr lang="en-US" sz="1200" dirty="0">
                <a:solidFill>
                  <a:schemeClr val="tx1"/>
                </a:solidFill>
              </a:rPr>
              <a:t> </a:t>
            </a:r>
            <a:r>
              <a:rPr lang="en-US" sz="1200" dirty="0" err="1">
                <a:solidFill>
                  <a:schemeClr val="tx1"/>
                </a:solidFill>
              </a:rPr>
              <a:t>razlaga</a:t>
            </a:r>
            <a:r>
              <a:rPr lang="en-US" sz="1200" dirty="0">
                <a:solidFill>
                  <a:schemeClr val="tx1"/>
                </a:solidFill>
              </a:rPr>
              <a:t>, da </a:t>
            </a:r>
            <a:r>
              <a:rPr lang="en-US" sz="1200" dirty="0" err="1">
                <a:solidFill>
                  <a:schemeClr val="tx1"/>
                </a:solidFill>
              </a:rPr>
              <a:t>gre</a:t>
            </a:r>
            <a:r>
              <a:rPr lang="en-US" sz="1200" dirty="0">
                <a:solidFill>
                  <a:schemeClr val="tx1"/>
                </a:solidFill>
              </a:rPr>
              <a:t> </a:t>
            </a:r>
            <a:r>
              <a:rPr lang="en-US" sz="1200" dirty="0" err="1">
                <a:solidFill>
                  <a:schemeClr val="tx1"/>
                </a:solidFill>
              </a:rPr>
              <a:t>za</a:t>
            </a:r>
            <a:r>
              <a:rPr lang="en-US" sz="1200" dirty="0">
                <a:solidFill>
                  <a:schemeClr val="tx1"/>
                </a:solidFill>
              </a:rPr>
              <a:t> </a:t>
            </a:r>
            <a:r>
              <a:rPr lang="en-US" sz="1200" dirty="0" err="1">
                <a:solidFill>
                  <a:schemeClr val="tx1"/>
                </a:solidFill>
              </a:rPr>
              <a:t>posledico</a:t>
            </a:r>
            <a:r>
              <a:rPr lang="en-US" sz="1200" dirty="0">
                <a:solidFill>
                  <a:schemeClr val="tx1"/>
                </a:solidFill>
              </a:rPr>
              <a:t> </a:t>
            </a:r>
            <a:r>
              <a:rPr lang="en-US" sz="1200" dirty="0" err="1">
                <a:solidFill>
                  <a:schemeClr val="tx1"/>
                </a:solidFill>
              </a:rPr>
              <a:t>dejstva</a:t>
            </a:r>
            <a:r>
              <a:rPr lang="en-US" sz="1200" dirty="0">
                <a:solidFill>
                  <a:schemeClr val="tx1"/>
                </a:solidFill>
              </a:rPr>
              <a:t>, da so </a:t>
            </a:r>
            <a:r>
              <a:rPr lang="en-US" sz="1200" dirty="0" err="1">
                <a:solidFill>
                  <a:schemeClr val="tx1"/>
                </a:solidFill>
              </a:rPr>
              <a:t>izhodiščne</a:t>
            </a:r>
            <a:r>
              <a:rPr lang="en-US" sz="1200" dirty="0">
                <a:solidFill>
                  <a:schemeClr val="tx1"/>
                </a:solidFill>
              </a:rPr>
              <a:t> </a:t>
            </a:r>
            <a:r>
              <a:rPr lang="en-US" sz="1200" dirty="0" err="1">
                <a:solidFill>
                  <a:schemeClr val="tx1"/>
                </a:solidFill>
              </a:rPr>
              <a:t>vrednosti</a:t>
            </a:r>
            <a:r>
              <a:rPr lang="en-US" sz="1200" dirty="0">
                <a:solidFill>
                  <a:schemeClr val="tx1"/>
                </a:solidFill>
              </a:rPr>
              <a:t> </a:t>
            </a:r>
            <a:r>
              <a:rPr lang="en-US" sz="1200" dirty="0" err="1">
                <a:solidFill>
                  <a:schemeClr val="tx1"/>
                </a:solidFill>
              </a:rPr>
              <a:t>izmerjene</a:t>
            </a:r>
            <a:r>
              <a:rPr lang="en-US" sz="1200" dirty="0">
                <a:solidFill>
                  <a:schemeClr val="tx1"/>
                </a:solidFill>
              </a:rPr>
              <a:t> s </a:t>
            </a:r>
            <a:r>
              <a:rPr lang="en-US" sz="1200" dirty="0" err="1">
                <a:solidFill>
                  <a:schemeClr val="tx1"/>
                </a:solidFill>
              </a:rPr>
              <a:t>kasnejšim</a:t>
            </a:r>
            <a:r>
              <a:rPr lang="en-US" sz="1200" dirty="0">
                <a:solidFill>
                  <a:schemeClr val="tx1"/>
                </a:solidFill>
              </a:rPr>
              <a:t> </a:t>
            </a:r>
            <a:r>
              <a:rPr lang="en-US" sz="1200" dirty="0" err="1">
                <a:solidFill>
                  <a:schemeClr val="tx1"/>
                </a:solidFill>
              </a:rPr>
              <a:t>anketiranjem</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istem</a:t>
            </a:r>
            <a:r>
              <a:rPr lang="en-US" sz="1200" dirty="0">
                <a:solidFill>
                  <a:schemeClr val="tx1"/>
                </a:solidFill>
              </a:rPr>
              <a:t> </a:t>
            </a:r>
            <a:r>
              <a:rPr lang="en-US" sz="1200" dirty="0" err="1">
                <a:solidFill>
                  <a:schemeClr val="tx1"/>
                </a:solidFill>
              </a:rPr>
              <a:t>vzorcu</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morda</a:t>
            </a:r>
            <a:r>
              <a:rPr lang="en-US" sz="1200" dirty="0">
                <a:solidFill>
                  <a:schemeClr val="tx1"/>
                </a:solidFill>
              </a:rPr>
              <a:t> </a:t>
            </a:r>
            <a:r>
              <a:rPr lang="en-US" sz="1200" dirty="0" err="1">
                <a:solidFill>
                  <a:schemeClr val="tx1"/>
                </a:solidFill>
              </a:rPr>
              <a:t>odstopa</a:t>
            </a:r>
            <a:r>
              <a:rPr lang="en-US" sz="1200" dirty="0">
                <a:solidFill>
                  <a:schemeClr val="tx1"/>
                </a:solidFill>
              </a:rPr>
              <a:t> od </a:t>
            </a:r>
            <a:r>
              <a:rPr lang="en-US" sz="1200" dirty="0" err="1">
                <a:solidFill>
                  <a:schemeClr val="tx1"/>
                </a:solidFill>
              </a:rPr>
              <a:t>originalnega</a:t>
            </a:r>
            <a:r>
              <a:rPr lang="en-US" sz="1200" dirty="0">
                <a:solidFill>
                  <a:schemeClr val="tx1"/>
                </a:solidFill>
              </a:rPr>
              <a:t> </a:t>
            </a:r>
            <a:r>
              <a:rPr lang="en-US" sz="1200" dirty="0" err="1">
                <a:solidFill>
                  <a:schemeClr val="tx1"/>
                </a:solidFill>
              </a:rPr>
              <a:t>vzorca</a:t>
            </a:r>
            <a:r>
              <a:rPr lang="en-US" sz="1200" dirty="0">
                <a:solidFill>
                  <a:schemeClr val="tx1"/>
                </a:solidFill>
              </a:rPr>
              <a:t>. </a:t>
            </a:r>
            <a:r>
              <a:rPr lang="en-US" sz="1200" dirty="0" err="1">
                <a:solidFill>
                  <a:schemeClr val="tx1"/>
                </a:solidFill>
              </a:rPr>
              <a:t>Priklic</a:t>
            </a:r>
            <a:r>
              <a:rPr lang="en-US" sz="1200" dirty="0">
                <a:solidFill>
                  <a:schemeClr val="tx1"/>
                </a:solidFill>
              </a:rPr>
              <a:t> TV </a:t>
            </a:r>
            <a:r>
              <a:rPr lang="en-US" sz="1200" dirty="0" err="1">
                <a:solidFill>
                  <a:schemeClr val="tx1"/>
                </a:solidFill>
              </a:rPr>
              <a:t>oglasa</a:t>
            </a:r>
            <a:r>
              <a:rPr lang="en-US" sz="1200" dirty="0">
                <a:solidFill>
                  <a:schemeClr val="tx1"/>
                </a:solidFill>
              </a:rPr>
              <a:t> </a:t>
            </a:r>
            <a:r>
              <a:rPr lang="en-US" sz="1200" dirty="0" err="1">
                <a:solidFill>
                  <a:schemeClr val="tx1"/>
                </a:solidFill>
              </a:rPr>
              <a:t>sicer</a:t>
            </a:r>
            <a:r>
              <a:rPr lang="en-US" sz="1200" dirty="0">
                <a:solidFill>
                  <a:schemeClr val="tx1"/>
                </a:solidFill>
              </a:rPr>
              <a:t> </a:t>
            </a:r>
            <a:r>
              <a:rPr lang="en-US" sz="1200" dirty="0" err="1">
                <a:solidFill>
                  <a:schemeClr val="tx1"/>
                </a:solidFill>
              </a:rPr>
              <a:t>kaže</a:t>
            </a:r>
            <a:r>
              <a:rPr lang="en-US" sz="1200" dirty="0">
                <a:solidFill>
                  <a:schemeClr val="tx1"/>
                </a:solidFill>
              </a:rPr>
              <a:t>, da </a:t>
            </a:r>
            <a:r>
              <a:rPr lang="en-US" sz="1200" dirty="0" err="1">
                <a:solidFill>
                  <a:schemeClr val="tx1"/>
                </a:solidFill>
              </a:rPr>
              <a:t>smo</a:t>
            </a:r>
            <a:r>
              <a:rPr lang="en-US" sz="1200" dirty="0">
                <a:solidFill>
                  <a:schemeClr val="tx1"/>
                </a:solidFill>
              </a:rPr>
              <a:t> s </a:t>
            </a:r>
            <a:r>
              <a:rPr lang="en-US" sz="1200" dirty="0" err="1">
                <a:solidFill>
                  <a:schemeClr val="tx1"/>
                </a:solidFill>
              </a:rPr>
              <a:t>kampanjo</a:t>
            </a:r>
            <a:r>
              <a:rPr lang="en-US" sz="1200" dirty="0">
                <a:solidFill>
                  <a:schemeClr val="tx1"/>
                </a:solidFill>
              </a:rPr>
              <a:t> </a:t>
            </a:r>
            <a:r>
              <a:rPr lang="en-US" sz="1200" dirty="0" err="1">
                <a:solidFill>
                  <a:schemeClr val="tx1"/>
                </a:solidFill>
              </a:rPr>
              <a:t>uspešno</a:t>
            </a:r>
            <a:r>
              <a:rPr lang="en-US" sz="1200" dirty="0">
                <a:solidFill>
                  <a:schemeClr val="tx1"/>
                </a:solidFill>
              </a:rPr>
              <a:t> </a:t>
            </a:r>
            <a:r>
              <a:rPr lang="en-US" sz="1200" dirty="0" err="1">
                <a:solidFill>
                  <a:schemeClr val="tx1"/>
                </a:solidFill>
              </a:rPr>
              <a:t>nagovorili</a:t>
            </a:r>
            <a:r>
              <a:rPr lang="en-US" sz="1200" dirty="0">
                <a:solidFill>
                  <a:schemeClr val="tx1"/>
                </a:solidFill>
              </a:rPr>
              <a:t> </a:t>
            </a:r>
            <a:r>
              <a:rPr lang="en-US" sz="1200" dirty="0" err="1">
                <a:solidFill>
                  <a:schemeClr val="tx1"/>
                </a:solidFill>
              </a:rPr>
              <a:t>vsaj</a:t>
            </a:r>
            <a:r>
              <a:rPr lang="en-US" sz="1200" dirty="0">
                <a:solidFill>
                  <a:schemeClr val="tx1"/>
                </a:solidFill>
              </a:rPr>
              <a:t> 25% </a:t>
            </a:r>
            <a:r>
              <a:rPr lang="en-US" sz="1200" dirty="0" err="1">
                <a:solidFill>
                  <a:schemeClr val="tx1"/>
                </a:solidFill>
              </a:rPr>
              <a:t>ciljne</a:t>
            </a:r>
            <a:r>
              <a:rPr lang="en-US" sz="1200" dirty="0">
                <a:solidFill>
                  <a:schemeClr val="tx1"/>
                </a:solidFill>
              </a:rPr>
              <a:t> </a:t>
            </a:r>
            <a:r>
              <a:rPr lang="en-US" sz="1200" dirty="0" err="1">
                <a:solidFill>
                  <a:schemeClr val="tx1"/>
                </a:solidFill>
              </a:rPr>
              <a:t>skupine</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oglas</a:t>
            </a:r>
            <a:r>
              <a:rPr lang="en-US" sz="1200" dirty="0">
                <a:solidFill>
                  <a:schemeClr val="tx1"/>
                </a:solidFill>
              </a:rPr>
              <a:t> </a:t>
            </a:r>
            <a:r>
              <a:rPr lang="en-US" sz="1200" dirty="0" err="1">
                <a:solidFill>
                  <a:schemeClr val="tx1"/>
                </a:solidFill>
              </a:rPr>
              <a:t>videla</a:t>
            </a:r>
            <a:r>
              <a:rPr lang="en-US" sz="1200" dirty="0">
                <a:solidFill>
                  <a:schemeClr val="tx1"/>
                </a:solidFill>
              </a:rPr>
              <a:t> in si </a:t>
            </a:r>
            <a:r>
              <a:rPr lang="en-US" sz="1200" dirty="0" err="1">
                <a:solidFill>
                  <a:schemeClr val="tx1"/>
                </a:solidFill>
              </a:rPr>
              <a:t>ga</a:t>
            </a:r>
            <a:r>
              <a:rPr lang="en-US" sz="1200" dirty="0">
                <a:solidFill>
                  <a:schemeClr val="tx1"/>
                </a:solidFill>
              </a:rPr>
              <a:t> </a:t>
            </a:r>
            <a:r>
              <a:rPr lang="en-US" sz="1200" dirty="0" err="1">
                <a:solidFill>
                  <a:schemeClr val="tx1"/>
                </a:solidFill>
              </a:rPr>
              <a:t>hkrati</a:t>
            </a:r>
            <a:r>
              <a:rPr lang="en-US" sz="1200" dirty="0">
                <a:solidFill>
                  <a:schemeClr val="tx1"/>
                </a:solidFill>
              </a:rPr>
              <a:t> </a:t>
            </a:r>
            <a:r>
              <a:rPr lang="en-US" sz="1200" dirty="0" err="1">
                <a:solidFill>
                  <a:schemeClr val="tx1"/>
                </a:solidFill>
              </a:rPr>
              <a:t>tudi</a:t>
            </a:r>
            <a:r>
              <a:rPr lang="en-US" sz="1200" dirty="0">
                <a:solidFill>
                  <a:schemeClr val="tx1"/>
                </a:solidFill>
              </a:rPr>
              <a:t> </a:t>
            </a:r>
            <a:r>
              <a:rPr lang="en-US" sz="1200" dirty="0" err="1">
                <a:solidFill>
                  <a:schemeClr val="tx1"/>
                </a:solidFill>
              </a:rPr>
              <a:t>zapomnila</a:t>
            </a:r>
            <a:r>
              <a:rPr lang="en-US" sz="1200" dirty="0">
                <a:solidFill>
                  <a:schemeClr val="tx1"/>
                </a:solidFill>
              </a:rPr>
              <a:t> (</a:t>
            </a:r>
            <a:r>
              <a:rPr lang="en-US" sz="1200" dirty="0" err="1">
                <a:solidFill>
                  <a:schemeClr val="tx1"/>
                </a:solidFill>
              </a:rPr>
              <a:t>razlika</a:t>
            </a:r>
            <a:r>
              <a:rPr lang="en-US" sz="1200" dirty="0">
                <a:solidFill>
                  <a:schemeClr val="tx1"/>
                </a:solidFill>
              </a:rPr>
              <a:t> </a:t>
            </a:r>
            <a:r>
              <a:rPr lang="en-US" sz="1200" dirty="0" err="1">
                <a:solidFill>
                  <a:schemeClr val="tx1"/>
                </a:solidFill>
              </a:rPr>
              <a:t>glede</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meritev</a:t>
            </a:r>
            <a:r>
              <a:rPr lang="en-US" sz="1200" dirty="0">
                <a:solidFill>
                  <a:schemeClr val="tx1"/>
                </a:solidFill>
              </a:rPr>
              <a:t> </a:t>
            </a:r>
            <a:r>
              <a:rPr lang="en-US" sz="1200" dirty="0" err="1">
                <a:solidFill>
                  <a:schemeClr val="tx1"/>
                </a:solidFill>
              </a:rPr>
              <a:t>pred</a:t>
            </a:r>
            <a:r>
              <a:rPr lang="en-US" sz="1200" dirty="0">
                <a:solidFill>
                  <a:schemeClr val="tx1"/>
                </a:solidFill>
              </a:rPr>
              <a:t> </a:t>
            </a:r>
            <a:r>
              <a:rPr lang="en-US" sz="1200" dirty="0" err="1">
                <a:solidFill>
                  <a:schemeClr val="tx1"/>
                </a:solidFill>
              </a:rPr>
              <a:t>prvim</a:t>
            </a:r>
            <a:r>
              <a:rPr lang="en-US" sz="1200" dirty="0">
                <a:solidFill>
                  <a:schemeClr val="tx1"/>
                </a:solidFill>
              </a:rPr>
              <a:t> </a:t>
            </a:r>
            <a:r>
              <a:rPr lang="en-US" sz="1200" dirty="0" err="1">
                <a:solidFill>
                  <a:schemeClr val="tx1"/>
                </a:solidFill>
              </a:rPr>
              <a:t>predvajanjem</a:t>
            </a:r>
            <a:r>
              <a:rPr lang="en-US" sz="1200" dirty="0">
                <a:solidFill>
                  <a:schemeClr val="tx1"/>
                </a:solidFill>
              </a:rPr>
              <a:t>).</a:t>
            </a:r>
          </a:p>
        </p:txBody>
      </p:sp>
    </p:spTree>
    <p:extLst>
      <p:ext uri="{BB962C8B-B14F-4D97-AF65-F5344CB8AC3E}">
        <p14:creationId xmlns:p14="http://schemas.microsoft.com/office/powerpoint/2010/main" val="415048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sz="quarter" idx="10"/>
          </p:nvPr>
        </p:nvSpPr>
        <p:spPr/>
        <p:txBody>
          <a:bodyPr/>
          <a:lstStyle/>
          <a:p>
            <a:endParaRPr lang="en-US"/>
          </a:p>
        </p:txBody>
      </p:sp>
      <p:sp>
        <p:nvSpPr>
          <p:cNvPr id="13" name="Content Placeholder 2"/>
          <p:cNvSpPr txBox="1">
            <a:spLocks/>
          </p:cNvSpPr>
          <p:nvPr/>
        </p:nvSpPr>
        <p:spPr>
          <a:xfrm>
            <a:off x="275778" y="565936"/>
            <a:ext cx="3559167" cy="393103"/>
          </a:xfrm>
          <a:prstGeom prst="rect">
            <a:avLst/>
          </a:prstGeom>
        </p:spPr>
        <p:txBody>
          <a:bodyPr lIns="0" tIns="0" anchor="t">
            <a:normAutofit/>
          </a:bodyPr>
          <a:lstStyle>
            <a:lvl1pPr marL="0" indent="0" algn="l" defTabSz="457200" rtl="0" eaLnBrk="1" latinLnBrk="0" hangingPunct="1">
              <a:spcBef>
                <a:spcPct val="20000"/>
              </a:spcBef>
              <a:buFont typeface="Arial"/>
              <a:buNone/>
              <a:defRPr sz="1600" b="1" kern="1200" baseline="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Valicon</a:t>
            </a:r>
          </a:p>
        </p:txBody>
      </p:sp>
      <p:graphicFrame>
        <p:nvGraphicFramePr>
          <p:cNvPr id="14" name="Group 90"/>
          <p:cNvGraphicFramePr>
            <a:graphicFrameLocks noGrp="1"/>
          </p:cNvGraphicFramePr>
          <p:nvPr>
            <p:extLst>
              <p:ext uri="{D42A27DB-BD31-4B8C-83A1-F6EECF244321}">
                <p14:modId xmlns:p14="http://schemas.microsoft.com/office/powerpoint/2010/main" val="3306261940"/>
              </p:ext>
            </p:extLst>
          </p:nvPr>
        </p:nvGraphicFramePr>
        <p:xfrm>
          <a:off x="275779" y="1215821"/>
          <a:ext cx="3784616" cy="1462086"/>
        </p:xfrm>
        <a:graphic>
          <a:graphicData uri="http://schemas.openxmlformats.org/drawingml/2006/table">
            <a:tbl>
              <a:tblPr/>
              <a:tblGrid>
                <a:gridCol w="589452">
                  <a:extLst>
                    <a:ext uri="{9D8B030D-6E8A-4147-A177-3AD203B41FA5}">
                      <a16:colId xmlns:a16="http://schemas.microsoft.com/office/drawing/2014/main" xmlns="" val="20000"/>
                    </a:ext>
                  </a:extLst>
                </a:gridCol>
                <a:gridCol w="3195164">
                  <a:extLst>
                    <a:ext uri="{9D8B030D-6E8A-4147-A177-3AD203B41FA5}">
                      <a16:colId xmlns:a16="http://schemas.microsoft.com/office/drawing/2014/main" xmlns="" val="20001"/>
                    </a:ext>
                  </a:extLst>
                </a:gridCol>
              </a:tblGrid>
              <a:tr h="500062">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sl-SI" sz="1600" b="1" i="0" u="none" strike="noStrike" cap="none" normalizeH="0" baseline="0" dirty="0">
                          <a:ln>
                            <a:noFill/>
                          </a:ln>
                          <a:solidFill>
                            <a:srgbClr val="294179"/>
                          </a:solidFill>
                          <a:effectLst/>
                          <a:latin typeface="+mn-lt"/>
                          <a:cs typeface="Arial" pitchFamily="34" charset="0"/>
                        </a:rPr>
                        <a:t>Ime:</a:t>
                      </a:r>
                      <a:endParaRPr kumimoji="0" lang="en-US" sz="1600" b="1" i="0" u="none" strike="noStrike" cap="none" normalizeH="0" baseline="0" dirty="0">
                        <a:ln>
                          <a:noFill/>
                        </a:ln>
                        <a:solidFill>
                          <a:srgbClr val="294179"/>
                        </a:solidFill>
                        <a:effectLst/>
                        <a:latin typeface="+mn-lt"/>
                        <a:cs typeface="Arial" pitchFamily="34" charset="0"/>
                      </a:endParaRPr>
                    </a:p>
                  </a:txBody>
                  <a:tcPr marL="0" marR="4572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sl-SI" sz="1600" b="0" i="0" u="none" strike="noStrike" cap="none" normalizeH="0" baseline="0" dirty="0">
                          <a:ln>
                            <a:noFill/>
                          </a:ln>
                          <a:solidFill>
                            <a:srgbClr val="808183"/>
                          </a:solidFill>
                          <a:effectLst/>
                          <a:latin typeface="+mn-lt"/>
                          <a:cs typeface="Arial" pitchFamily="34" charset="0"/>
                        </a:rPr>
                        <a:t>Andraž Zorko</a:t>
                      </a:r>
                      <a:endParaRPr kumimoji="0" lang="en-US" sz="1600" b="0" i="0" u="none" strike="noStrike" cap="none" normalizeH="0" baseline="0" dirty="0">
                        <a:ln>
                          <a:noFill/>
                        </a:ln>
                        <a:solidFill>
                          <a:srgbClr val="808183"/>
                        </a:solidFill>
                        <a:effectLst/>
                        <a:latin typeface="+mn-lt"/>
                        <a:cs typeface="Arial" pitchFamily="34" charset="0"/>
                      </a:endParaRPr>
                    </a:p>
                  </a:txBody>
                  <a:tcPr marL="0" marR="45720" anchor="ctr" horzOverflow="overflow">
                    <a:lnL>
                      <a:noFill/>
                    </a:lnL>
                    <a:lnR>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484187">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sl-SI" sz="1600" b="1" i="0" u="none" strike="noStrike" cap="none" normalizeH="0" baseline="0" dirty="0">
                          <a:ln>
                            <a:noFill/>
                          </a:ln>
                          <a:solidFill>
                            <a:srgbClr val="294179"/>
                          </a:solidFill>
                          <a:effectLst/>
                          <a:latin typeface="+mn-lt"/>
                          <a:cs typeface="Arial" pitchFamily="34" charset="0"/>
                        </a:rPr>
                        <a:t>E:</a:t>
                      </a:r>
                      <a:endParaRPr kumimoji="0" lang="en-US" sz="1600" b="1" i="0" u="none" strike="noStrike" cap="none" normalizeH="0" baseline="0" dirty="0">
                        <a:ln>
                          <a:noFill/>
                        </a:ln>
                        <a:solidFill>
                          <a:srgbClr val="294179"/>
                        </a:solidFill>
                        <a:effectLst/>
                        <a:latin typeface="+mn-lt"/>
                        <a:cs typeface="Arial" pitchFamily="34" charset="0"/>
                      </a:endParaRPr>
                    </a:p>
                  </a:txBody>
                  <a:tcPr marL="0" marR="4572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sl-SI" sz="1600" b="0" i="0" u="none" strike="noStrike" cap="none" normalizeH="0" baseline="0" dirty="0">
                          <a:ln>
                            <a:noFill/>
                          </a:ln>
                          <a:solidFill>
                            <a:srgbClr val="808183"/>
                          </a:solidFill>
                          <a:effectLst/>
                          <a:latin typeface="+mn-lt"/>
                          <a:cs typeface="Arial" pitchFamily="34" charset="0"/>
                        </a:rPr>
                        <a:t>andraz.zorko@valicon.net</a:t>
                      </a:r>
                      <a:endParaRPr kumimoji="0" lang="en-US" sz="1600" b="0" i="0" u="none" strike="noStrike" cap="none" normalizeH="0" baseline="0" dirty="0">
                        <a:ln>
                          <a:noFill/>
                        </a:ln>
                        <a:solidFill>
                          <a:srgbClr val="808183"/>
                        </a:solidFill>
                        <a:effectLst/>
                        <a:latin typeface="+mn-lt"/>
                        <a:cs typeface="Arial" pitchFamily="34" charset="0"/>
                      </a:endParaRPr>
                    </a:p>
                  </a:txBody>
                  <a:tcPr marL="0" marR="4572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477837">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sl-SI" sz="1600" b="1" i="0" u="none" strike="noStrike" cap="none" normalizeH="0" baseline="0" dirty="0">
                          <a:ln>
                            <a:noFill/>
                          </a:ln>
                          <a:solidFill>
                            <a:srgbClr val="294179"/>
                          </a:solidFill>
                          <a:effectLst/>
                          <a:latin typeface="+mn-lt"/>
                          <a:cs typeface="Arial" pitchFamily="34" charset="0"/>
                        </a:rPr>
                        <a:t>T:</a:t>
                      </a:r>
                      <a:endParaRPr kumimoji="0" lang="en-US" sz="1600" b="1" i="0" u="none" strike="noStrike" cap="none" normalizeH="0" baseline="0" dirty="0">
                        <a:ln>
                          <a:noFill/>
                        </a:ln>
                        <a:solidFill>
                          <a:srgbClr val="294179"/>
                        </a:solidFill>
                        <a:effectLst/>
                        <a:latin typeface="+mn-lt"/>
                        <a:cs typeface="Arial" pitchFamily="34" charset="0"/>
                      </a:endParaRPr>
                    </a:p>
                  </a:txBody>
                  <a:tcPr marL="0" marR="45720"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a:ln>
                          <a:noFill/>
                        </a:ln>
                        <a:solidFill>
                          <a:srgbClr val="808183"/>
                        </a:solidFill>
                        <a:effectLst/>
                        <a:latin typeface="+mn-lt"/>
                        <a:cs typeface="Arial" pitchFamily="34" charset="0"/>
                      </a:endParaRPr>
                    </a:p>
                  </a:txBody>
                  <a:tcPr marL="0" marR="45720" anchor="ctr" horzOverflow="overflow">
                    <a:lnL>
                      <a:noFill/>
                    </a:lnL>
                    <a:lnR>
                      <a:noFill/>
                    </a:lnR>
                    <a:lnT>
                      <a:noFill/>
                    </a:lnT>
                    <a:lnB cap="flat">
                      <a:noFill/>
                    </a:lnB>
                    <a:lnTlToBr>
                      <a:noFill/>
                    </a:lnTlToBr>
                    <a:lnBlToTr>
                      <a:noFill/>
                    </a:lnBlToTr>
                    <a:noFill/>
                  </a:tcPr>
                </a:tc>
                <a:extLst>
                  <a:ext uri="{0D108BD9-81ED-4DB2-BD59-A6C34878D82A}">
                    <a16:rowId xmlns:a16="http://schemas.microsoft.com/office/drawing/2014/main" xmlns="" val="10002"/>
                  </a:ext>
                </a:extLst>
              </a:tr>
            </a:tbl>
          </a:graphicData>
        </a:graphic>
      </p:graphicFrame>
      <p:cxnSp>
        <p:nvCxnSpPr>
          <p:cNvPr id="15" name="Straight Connector 14"/>
          <p:cNvCxnSpPr/>
          <p:nvPr/>
        </p:nvCxnSpPr>
        <p:spPr>
          <a:xfrm>
            <a:off x="275779" y="1097393"/>
            <a:ext cx="35591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5779" y="2832930"/>
            <a:ext cx="35591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2"/>
          <p:cNvSpPr txBox="1">
            <a:spLocks/>
          </p:cNvSpPr>
          <p:nvPr/>
        </p:nvSpPr>
        <p:spPr>
          <a:xfrm>
            <a:off x="4803202" y="565936"/>
            <a:ext cx="3559167" cy="393103"/>
          </a:xfrm>
          <a:prstGeom prst="rect">
            <a:avLst/>
          </a:prstGeom>
        </p:spPr>
        <p:txBody>
          <a:bodyPr lIns="0" tIns="0" anchor="t">
            <a:normAutofit fontScale="85000" lnSpcReduction="20000"/>
          </a:bodyPr>
          <a:lstStyle>
            <a:lvl1pPr marL="0" indent="0" algn="l" defTabSz="457200" rtl="0" eaLnBrk="1" latinLnBrk="0" hangingPunct="1">
              <a:spcBef>
                <a:spcPct val="20000"/>
              </a:spcBef>
              <a:buFont typeface="Arial"/>
              <a:buNone/>
              <a:defRPr sz="1600" b="1" kern="1200" baseline="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Ministrstvo za kmetijstvo, gozdarstvo in prehrano</a:t>
            </a:r>
          </a:p>
        </p:txBody>
      </p:sp>
      <p:graphicFrame>
        <p:nvGraphicFramePr>
          <p:cNvPr id="18" name="Group 90"/>
          <p:cNvGraphicFramePr>
            <a:graphicFrameLocks noGrp="1"/>
          </p:cNvGraphicFramePr>
          <p:nvPr>
            <p:extLst>
              <p:ext uri="{D42A27DB-BD31-4B8C-83A1-F6EECF244321}">
                <p14:modId xmlns:p14="http://schemas.microsoft.com/office/powerpoint/2010/main" val="2452367526"/>
              </p:ext>
            </p:extLst>
          </p:nvPr>
        </p:nvGraphicFramePr>
        <p:xfrm>
          <a:off x="4803202" y="1215821"/>
          <a:ext cx="3784616" cy="1462086"/>
        </p:xfrm>
        <a:graphic>
          <a:graphicData uri="http://schemas.openxmlformats.org/drawingml/2006/table">
            <a:tbl>
              <a:tblPr/>
              <a:tblGrid>
                <a:gridCol w="589452">
                  <a:extLst>
                    <a:ext uri="{9D8B030D-6E8A-4147-A177-3AD203B41FA5}">
                      <a16:colId xmlns:a16="http://schemas.microsoft.com/office/drawing/2014/main" xmlns="" val="20000"/>
                    </a:ext>
                  </a:extLst>
                </a:gridCol>
                <a:gridCol w="3195164">
                  <a:extLst>
                    <a:ext uri="{9D8B030D-6E8A-4147-A177-3AD203B41FA5}">
                      <a16:colId xmlns:a16="http://schemas.microsoft.com/office/drawing/2014/main" xmlns="" val="20001"/>
                    </a:ext>
                  </a:extLst>
                </a:gridCol>
              </a:tblGrid>
              <a:tr h="500062">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sl-SI" sz="1600" b="1" i="0" u="none" strike="noStrike" cap="none" normalizeH="0" baseline="0" dirty="0">
                          <a:ln>
                            <a:noFill/>
                          </a:ln>
                          <a:solidFill>
                            <a:srgbClr val="294179"/>
                          </a:solidFill>
                          <a:effectLst/>
                          <a:latin typeface="+mn-lt"/>
                          <a:cs typeface="Arial" pitchFamily="34" charset="0"/>
                        </a:rPr>
                        <a:t>Ime:</a:t>
                      </a:r>
                      <a:endParaRPr kumimoji="0" lang="en-US" sz="1600" b="1" i="0" u="none" strike="noStrike" cap="none" normalizeH="0" baseline="0" dirty="0">
                        <a:ln>
                          <a:noFill/>
                        </a:ln>
                        <a:solidFill>
                          <a:srgbClr val="294179"/>
                        </a:solidFill>
                        <a:effectLst/>
                        <a:latin typeface="+mn-lt"/>
                        <a:cs typeface="Arial" pitchFamily="34" charset="0"/>
                      </a:endParaRPr>
                    </a:p>
                  </a:txBody>
                  <a:tcPr marL="0" marR="4572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sl-SI" sz="1600" b="0" i="0" u="none" strike="noStrike" cap="none" normalizeH="0" baseline="0" dirty="0">
                          <a:ln>
                            <a:noFill/>
                          </a:ln>
                          <a:solidFill>
                            <a:srgbClr val="808183"/>
                          </a:solidFill>
                          <a:effectLst/>
                          <a:latin typeface="+mn-lt"/>
                          <a:cs typeface="Arial" pitchFamily="34" charset="0"/>
                        </a:rPr>
                        <a:t>Adrijana Bezeljak</a:t>
                      </a:r>
                      <a:endParaRPr kumimoji="0" lang="en-US" sz="1600" b="0" i="0" u="none" strike="noStrike" cap="none" normalizeH="0" baseline="0" dirty="0">
                        <a:ln>
                          <a:noFill/>
                        </a:ln>
                        <a:solidFill>
                          <a:srgbClr val="808183"/>
                        </a:solidFill>
                        <a:effectLst/>
                        <a:latin typeface="+mn-lt"/>
                        <a:cs typeface="Arial" pitchFamily="34" charset="0"/>
                      </a:endParaRPr>
                    </a:p>
                  </a:txBody>
                  <a:tcPr marL="0" marR="45720" anchor="ctr" horzOverflow="overflow">
                    <a:lnL>
                      <a:noFill/>
                    </a:lnL>
                    <a:lnR>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484187">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sl-SI" sz="1600" b="1" i="0" u="none" strike="noStrike" cap="none" normalizeH="0" baseline="0" dirty="0">
                          <a:ln>
                            <a:noFill/>
                          </a:ln>
                          <a:solidFill>
                            <a:srgbClr val="294179"/>
                          </a:solidFill>
                          <a:effectLst/>
                          <a:latin typeface="+mn-lt"/>
                          <a:cs typeface="Arial" pitchFamily="34" charset="0"/>
                        </a:rPr>
                        <a:t>E:</a:t>
                      </a:r>
                      <a:endParaRPr kumimoji="0" lang="en-US" sz="1600" b="1" i="0" u="none" strike="noStrike" cap="none" normalizeH="0" baseline="0" dirty="0">
                        <a:ln>
                          <a:noFill/>
                        </a:ln>
                        <a:solidFill>
                          <a:srgbClr val="294179"/>
                        </a:solidFill>
                        <a:effectLst/>
                        <a:latin typeface="+mn-lt"/>
                        <a:cs typeface="Arial" pitchFamily="34" charset="0"/>
                      </a:endParaRPr>
                    </a:p>
                  </a:txBody>
                  <a:tcPr marL="0" marR="4572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sl-SI" sz="1600" b="0" i="0" u="none" strike="noStrike" cap="none" normalizeH="0" baseline="0" dirty="0">
                          <a:ln>
                            <a:noFill/>
                          </a:ln>
                          <a:solidFill>
                            <a:srgbClr val="808183"/>
                          </a:solidFill>
                          <a:effectLst/>
                          <a:latin typeface="+mn-lt"/>
                          <a:cs typeface="Arial" pitchFamily="34" charset="0"/>
                        </a:rPr>
                        <a:t>adrijana.bezeljak@gov.si</a:t>
                      </a:r>
                      <a:endParaRPr kumimoji="0" lang="en-US" sz="1600" b="0" i="0" u="none" strike="noStrike" cap="none" normalizeH="0" baseline="0" dirty="0">
                        <a:ln>
                          <a:noFill/>
                        </a:ln>
                        <a:solidFill>
                          <a:srgbClr val="808183"/>
                        </a:solidFill>
                        <a:effectLst/>
                        <a:latin typeface="+mn-lt"/>
                        <a:cs typeface="Arial" pitchFamily="34" charset="0"/>
                      </a:endParaRPr>
                    </a:p>
                  </a:txBody>
                  <a:tcPr marL="0" marR="4572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477837">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sl-SI" sz="1600" b="1" i="0" u="none" strike="noStrike" cap="none" normalizeH="0" baseline="0" dirty="0">
                          <a:ln>
                            <a:noFill/>
                          </a:ln>
                          <a:solidFill>
                            <a:srgbClr val="294179"/>
                          </a:solidFill>
                          <a:effectLst/>
                          <a:latin typeface="+mn-lt"/>
                          <a:cs typeface="Arial" pitchFamily="34" charset="0"/>
                        </a:rPr>
                        <a:t>T:</a:t>
                      </a:r>
                      <a:endParaRPr kumimoji="0" lang="en-US" sz="1600" b="1" i="0" u="none" strike="noStrike" cap="none" normalizeH="0" baseline="0" dirty="0">
                        <a:ln>
                          <a:noFill/>
                        </a:ln>
                        <a:solidFill>
                          <a:srgbClr val="294179"/>
                        </a:solidFill>
                        <a:effectLst/>
                        <a:latin typeface="+mn-lt"/>
                        <a:cs typeface="Arial" pitchFamily="34" charset="0"/>
                      </a:endParaRPr>
                    </a:p>
                  </a:txBody>
                  <a:tcPr marL="0" marR="45720"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600" b="0" i="0" u="none" strike="noStrike" cap="none" normalizeH="0" baseline="0" dirty="0">
                        <a:ln>
                          <a:noFill/>
                        </a:ln>
                        <a:solidFill>
                          <a:srgbClr val="808183"/>
                        </a:solidFill>
                        <a:effectLst/>
                        <a:latin typeface="+mn-lt"/>
                        <a:cs typeface="Arial" pitchFamily="34" charset="0"/>
                      </a:endParaRPr>
                    </a:p>
                  </a:txBody>
                  <a:tcPr marL="0" marR="45720" anchor="ctr" horzOverflow="overflow">
                    <a:lnL>
                      <a:noFill/>
                    </a:lnL>
                    <a:lnR>
                      <a:noFill/>
                    </a:lnR>
                    <a:lnT>
                      <a:noFill/>
                    </a:lnT>
                    <a:lnB cap="flat">
                      <a:noFill/>
                    </a:lnB>
                    <a:lnTlToBr>
                      <a:noFill/>
                    </a:lnTlToBr>
                    <a:lnBlToTr>
                      <a:noFill/>
                    </a:lnBlToTr>
                    <a:noFill/>
                  </a:tcPr>
                </a:tc>
                <a:extLst>
                  <a:ext uri="{0D108BD9-81ED-4DB2-BD59-A6C34878D82A}">
                    <a16:rowId xmlns:a16="http://schemas.microsoft.com/office/drawing/2014/main" xmlns="" val="10002"/>
                  </a:ext>
                </a:extLst>
              </a:tr>
            </a:tbl>
          </a:graphicData>
        </a:graphic>
      </p:graphicFrame>
      <p:cxnSp>
        <p:nvCxnSpPr>
          <p:cNvPr id="19" name="Straight Connector 18"/>
          <p:cNvCxnSpPr/>
          <p:nvPr/>
        </p:nvCxnSpPr>
        <p:spPr>
          <a:xfrm>
            <a:off x="4803202" y="1097393"/>
            <a:ext cx="35591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803202" y="2832930"/>
            <a:ext cx="35591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75779" y="3492616"/>
            <a:ext cx="8223766" cy="492443"/>
          </a:xfrm>
          <a:prstGeom prst="rect">
            <a:avLst/>
          </a:prstGeom>
          <a:noFill/>
        </p:spPr>
        <p:txBody>
          <a:bodyPr wrap="square" lIns="0" tIns="0" bIns="0" rtlCol="0">
            <a:spAutoFit/>
          </a:bodyPr>
          <a:lstStyle/>
          <a:p>
            <a:pPr lvl="0" algn="just"/>
            <a:r>
              <a:rPr lang="hr-HR" sz="800" dirty="0">
                <a:solidFill>
                  <a:srgbClr val="808183"/>
                </a:solidFill>
              </a:rPr>
              <a:t>IZJAVA O VAROVANJU OSEBNIH PODATKOV ANKETIRANCEV</a:t>
            </a:r>
          </a:p>
          <a:p>
            <a:pPr lvl="0" algn="just"/>
            <a:r>
              <a:rPr lang="hr-HR" sz="800" dirty="0">
                <a:solidFill>
                  <a:srgbClr val="808183"/>
                </a:solidFill>
              </a:rPr>
              <a:t>Družba Valicon je v skladu s kodeksoma ESOMAR in AAPOR zavezana k varovanju osebnih podatkov anketirancev. Valicon tako v vseh pogledih preprečuje, da bi bilo mogoče prepoznati identiteto anketirancev. Vse spremenljivke oziroma polja, ki bi lahko neposredno kazala na identiteto anketiranca, so iz podatkovnih baz in poročil odstranjena. Prav tako so odgovori anketirancev fizično ločeni od podatkov anketirancev. Vsak poskus namerne identifikacije anketiranca ali razkritje identitete anketiranca s strani naročnika ali družbe Valicon pomeni kršitev zgoraj omenjenih kodeksov. </a:t>
            </a:r>
          </a:p>
        </p:txBody>
      </p:sp>
      <p:sp>
        <p:nvSpPr>
          <p:cNvPr id="25" name="Rectangle 24"/>
          <p:cNvSpPr/>
          <p:nvPr/>
        </p:nvSpPr>
        <p:spPr>
          <a:xfrm>
            <a:off x="4803202" y="4736757"/>
            <a:ext cx="1776818" cy="192056"/>
          </a:xfrm>
          <a:prstGeom prst="rect">
            <a:avLst/>
          </a:prstGeom>
          <a:noFill/>
          <a:ln w="63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687654" y="4736757"/>
            <a:ext cx="1674716" cy="192056"/>
          </a:xfrm>
          <a:prstGeom prst="rect">
            <a:avLst/>
          </a:prstGeom>
          <a:noFill/>
          <a:ln w="635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687654" y="4736757"/>
            <a:ext cx="1674716" cy="192056"/>
          </a:xfrm>
          <a:prstGeom prst="rect">
            <a:avLst/>
          </a:prstGeom>
          <a:noFill/>
        </p:spPr>
        <p:txBody>
          <a:bodyPr wrap="square" tIns="0" rIns="0" bIns="0" rtlCol="0" anchor="ctr" anchorCtr="0">
            <a:normAutofit/>
          </a:bodyPr>
          <a:lstStyle/>
          <a:p>
            <a:r>
              <a:rPr lang="sl-SI" sz="1000" dirty="0">
                <a:solidFill>
                  <a:schemeClr val="accent2"/>
                </a:solidFill>
              </a:rPr>
              <a:t>MKO115</a:t>
            </a:r>
            <a:endParaRPr lang="en-US" sz="1000" dirty="0">
              <a:solidFill>
                <a:schemeClr val="accent2"/>
              </a:solidFill>
            </a:endParaRPr>
          </a:p>
        </p:txBody>
      </p:sp>
      <p:sp>
        <p:nvSpPr>
          <p:cNvPr id="28" name="TextBox 27"/>
          <p:cNvSpPr txBox="1"/>
          <p:nvPr/>
        </p:nvSpPr>
        <p:spPr>
          <a:xfrm>
            <a:off x="4803204" y="4736757"/>
            <a:ext cx="1776816" cy="192056"/>
          </a:xfrm>
          <a:prstGeom prst="rect">
            <a:avLst/>
          </a:prstGeom>
          <a:noFill/>
        </p:spPr>
        <p:txBody>
          <a:bodyPr wrap="square" tIns="0" rIns="0" bIns="0" rtlCol="0" anchor="ctr" anchorCtr="0">
            <a:normAutofit/>
          </a:bodyPr>
          <a:lstStyle/>
          <a:p>
            <a:r>
              <a:rPr lang="sl-SI" sz="1000" dirty="0">
                <a:solidFill>
                  <a:schemeClr val="accent2"/>
                </a:solidFill>
              </a:rPr>
              <a:t>6.11.2017</a:t>
            </a:r>
            <a:endParaRPr lang="en-US" sz="1000" dirty="0">
              <a:solidFill>
                <a:schemeClr val="accent2"/>
              </a:solidFill>
            </a:endParaRPr>
          </a:p>
        </p:txBody>
      </p:sp>
    </p:spTree>
    <p:extLst>
      <p:ext uri="{BB962C8B-B14F-4D97-AF65-F5344CB8AC3E}">
        <p14:creationId xmlns:p14="http://schemas.microsoft.com/office/powerpoint/2010/main" val="73541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780" y="805508"/>
            <a:ext cx="8493570" cy="212998"/>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300" dirty="0"/>
              <a:t>Spodaj je navedenih nekaj dejstev o oznaki „izbrana kakovost – Slovenija“. Označite prosim, ali za vas bolj držijo ali bolj ne držijo. Anketirancem smo prikazali video o izbrani kakovosti mesa in jih vprašali ali so ga opazili v zadnjem času.</a:t>
            </a:r>
          </a:p>
        </p:txBody>
      </p:sp>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11" name="Vertical Text Placeholder 10"/>
          <p:cNvSpPr>
            <a:spLocks noGrp="1"/>
          </p:cNvSpPr>
          <p:nvPr>
            <p:ph type="body" orient="vert" sz="quarter" idx="10"/>
          </p:nvPr>
        </p:nvSpPr>
        <p:spPr/>
        <p:txBody>
          <a:bodyPr/>
          <a:lstStyle/>
          <a:p>
            <a:endParaRPr lang="en-US" dirty="0"/>
          </a:p>
        </p:txBody>
      </p:sp>
      <p:sp>
        <p:nvSpPr>
          <p:cNvPr id="31" name="Content Placeholder 2"/>
          <p:cNvSpPr txBox="1">
            <a:spLocks/>
          </p:cNvSpPr>
          <p:nvPr/>
        </p:nvSpPr>
        <p:spPr>
          <a:xfrm>
            <a:off x="275779" y="429643"/>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Izbrana kakovost - MESO</a:t>
            </a:r>
          </a:p>
        </p:txBody>
      </p:sp>
      <p:sp>
        <p:nvSpPr>
          <p:cNvPr id="24" name="Content Placeholder 2"/>
          <p:cNvSpPr txBox="1">
            <a:spLocks/>
          </p:cNvSpPr>
          <p:nvPr/>
        </p:nvSpPr>
        <p:spPr>
          <a:xfrm>
            <a:off x="275779" y="4659649"/>
            <a:ext cx="8277637"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Ciljni skupini „ženske od 25 do 55 let“ in „nakupni člani“ se ne razlikujeta bistveno od populacije.</a:t>
            </a:r>
            <a:br>
              <a:rPr lang="sl-SI" sz="1400" dirty="0"/>
            </a:br>
            <a:r>
              <a:rPr lang="sl-SI" sz="1400" dirty="0"/>
              <a:t>Tudi oglas za meso je bil najbolje opažen med ciljno skupino „ženske od 25 do 55 let“.</a:t>
            </a:r>
          </a:p>
        </p:txBody>
      </p:sp>
      <p:sp>
        <p:nvSpPr>
          <p:cNvPr id="97" name="Content Placeholder 2"/>
          <p:cNvSpPr txBox="1">
            <a:spLocks/>
          </p:cNvSpPr>
          <p:nvPr/>
        </p:nvSpPr>
        <p:spPr>
          <a:xfrm>
            <a:off x="6740434" y="4828637"/>
            <a:ext cx="1778913"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sl-SI" sz="950" i="1" dirty="0">
                <a:solidFill>
                  <a:schemeClr val="bg1">
                    <a:lumMod val="50000"/>
                  </a:schemeClr>
                </a:solidFill>
              </a:rPr>
              <a:t>*glej opombo na naslednji strani</a:t>
            </a:r>
          </a:p>
        </p:txBody>
      </p:sp>
      <p:pic>
        <p:nvPicPr>
          <p:cNvPr id="12" name="Picture 11">
            <a:extLst>
              <a:ext uri="{FF2B5EF4-FFF2-40B4-BE49-F238E27FC236}">
                <a16:creationId xmlns:a16="http://schemas.microsoft.com/office/drawing/2014/main" xmlns="" id="{EBC84978-5E3D-496C-A6C3-A220574538F7}"/>
              </a:ext>
            </a:extLst>
          </p:cNvPr>
          <p:cNvPicPr>
            <a:picLocks noChangeAspect="1"/>
          </p:cNvPicPr>
          <p:nvPr/>
        </p:nvPicPr>
        <p:blipFill>
          <a:blip r:embed="rId3"/>
          <a:stretch>
            <a:fillRect/>
          </a:stretch>
        </p:blipFill>
        <p:spPr>
          <a:xfrm>
            <a:off x="-245109" y="1078134"/>
            <a:ext cx="6275795" cy="2795413"/>
          </a:xfrm>
          <a:prstGeom prst="rect">
            <a:avLst/>
          </a:prstGeom>
        </p:spPr>
      </p:pic>
      <p:sp>
        <p:nvSpPr>
          <p:cNvPr id="85" name="Rectangle 84">
            <a:extLst>
              <a:ext uri="{FF2B5EF4-FFF2-40B4-BE49-F238E27FC236}">
                <a16:creationId xmlns:a16="http://schemas.microsoft.com/office/drawing/2014/main" xmlns="" id="{20091034-C9CF-4DB0-9B63-7D04639E25C1}"/>
              </a:ext>
            </a:extLst>
          </p:cNvPr>
          <p:cNvSpPr/>
          <p:nvPr/>
        </p:nvSpPr>
        <p:spPr>
          <a:xfrm>
            <a:off x="278792" y="3870062"/>
            <a:ext cx="6761686" cy="7740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Tu </a:t>
            </a:r>
            <a:r>
              <a:rPr lang="en-US" sz="1200" dirty="0" err="1">
                <a:solidFill>
                  <a:schemeClr val="tx1"/>
                </a:solidFill>
              </a:rPr>
              <a:t>velja</a:t>
            </a:r>
            <a:r>
              <a:rPr lang="en-US" sz="1200" dirty="0">
                <a:solidFill>
                  <a:schemeClr val="tx1"/>
                </a:solidFill>
              </a:rPr>
              <a:t> </a:t>
            </a:r>
            <a:r>
              <a:rPr lang="en-US" sz="1200" dirty="0" err="1">
                <a:solidFill>
                  <a:schemeClr val="tx1"/>
                </a:solidFill>
              </a:rPr>
              <a:t>enako</a:t>
            </a:r>
            <a:r>
              <a:rPr lang="en-US" sz="1200" dirty="0">
                <a:solidFill>
                  <a:schemeClr val="tx1"/>
                </a:solidFill>
              </a:rPr>
              <a:t> </a:t>
            </a:r>
            <a:r>
              <a:rPr lang="en-US" sz="1200" dirty="0" err="1">
                <a:solidFill>
                  <a:schemeClr val="tx1"/>
                </a:solidFill>
              </a:rPr>
              <a:t>kot</a:t>
            </a:r>
            <a:r>
              <a:rPr lang="en-US" sz="1200" dirty="0">
                <a:solidFill>
                  <a:schemeClr val="tx1"/>
                </a:solidFill>
              </a:rPr>
              <a:t> </a:t>
            </a:r>
            <a:r>
              <a:rPr lang="en-US" sz="1200" dirty="0" err="1">
                <a:solidFill>
                  <a:schemeClr val="tx1"/>
                </a:solidFill>
              </a:rPr>
              <a:t>pri</a:t>
            </a:r>
            <a:r>
              <a:rPr lang="en-US" sz="1200" dirty="0">
                <a:solidFill>
                  <a:schemeClr val="tx1"/>
                </a:solidFill>
              </a:rPr>
              <a:t> </a:t>
            </a:r>
            <a:r>
              <a:rPr lang="en-US" sz="1200" dirty="0" err="1">
                <a:solidFill>
                  <a:schemeClr val="tx1"/>
                </a:solidFill>
              </a:rPr>
              <a:t>predhodni</a:t>
            </a:r>
            <a:r>
              <a:rPr lang="en-US" sz="1200" dirty="0">
                <a:solidFill>
                  <a:schemeClr val="tx1"/>
                </a:solidFill>
              </a:rPr>
              <a:t> </a:t>
            </a:r>
            <a:r>
              <a:rPr lang="en-US" sz="1200" dirty="0" err="1">
                <a:solidFill>
                  <a:schemeClr val="tx1"/>
                </a:solidFill>
              </a:rPr>
              <a:t>ugotovitvi</a:t>
            </a:r>
            <a:r>
              <a:rPr lang="en-US" sz="1200" dirty="0">
                <a:solidFill>
                  <a:schemeClr val="tx1"/>
                </a:solidFill>
              </a:rPr>
              <a:t>, </a:t>
            </a:r>
            <a:r>
              <a:rPr lang="en-US" sz="1200" dirty="0" err="1">
                <a:solidFill>
                  <a:schemeClr val="tx1"/>
                </a:solidFill>
              </a:rPr>
              <a:t>razlika</a:t>
            </a:r>
            <a:r>
              <a:rPr lang="en-US" sz="1200" dirty="0">
                <a:solidFill>
                  <a:schemeClr val="tx1"/>
                </a:solidFill>
              </a:rPr>
              <a:t> </a:t>
            </a:r>
            <a:r>
              <a:rPr lang="en-US" sz="1200" dirty="0" err="1">
                <a:solidFill>
                  <a:schemeClr val="tx1"/>
                </a:solidFill>
              </a:rPr>
              <a:t>je</a:t>
            </a:r>
            <a:r>
              <a:rPr lang="en-US" sz="1200" dirty="0">
                <a:solidFill>
                  <a:schemeClr val="tx1"/>
                </a:solidFill>
              </a:rPr>
              <a:t> le v </a:t>
            </a:r>
            <a:r>
              <a:rPr lang="en-US" sz="1200" dirty="0" err="1">
                <a:solidFill>
                  <a:schemeClr val="tx1"/>
                </a:solidFill>
              </a:rPr>
              <a:t>uspešnosti</a:t>
            </a:r>
            <a:r>
              <a:rPr lang="en-US" sz="1200" dirty="0">
                <a:solidFill>
                  <a:schemeClr val="tx1"/>
                </a:solidFill>
              </a:rPr>
              <a:t> </a:t>
            </a:r>
            <a:r>
              <a:rPr lang="en-US" sz="1200" dirty="0" err="1">
                <a:solidFill>
                  <a:schemeClr val="tx1"/>
                </a:solidFill>
              </a:rPr>
              <a:t>dosega</a:t>
            </a:r>
            <a:r>
              <a:rPr lang="en-US" sz="1200" dirty="0">
                <a:solidFill>
                  <a:schemeClr val="tx1"/>
                </a:solidFill>
              </a:rPr>
              <a:t> </a:t>
            </a:r>
            <a:r>
              <a:rPr lang="en-US" sz="1200" dirty="0" err="1">
                <a:solidFill>
                  <a:schemeClr val="tx1"/>
                </a:solidFill>
              </a:rPr>
              <a:t>ciljne</a:t>
            </a:r>
            <a:r>
              <a:rPr lang="en-US" sz="1200" dirty="0">
                <a:solidFill>
                  <a:schemeClr val="tx1"/>
                </a:solidFill>
              </a:rPr>
              <a:t> </a:t>
            </a:r>
            <a:r>
              <a:rPr lang="en-US" sz="1200" dirty="0" err="1">
                <a:solidFill>
                  <a:schemeClr val="tx1"/>
                </a:solidFill>
              </a:rPr>
              <a:t>skupine</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rahlo</a:t>
            </a:r>
            <a:r>
              <a:rPr lang="en-US" sz="1200" dirty="0">
                <a:solidFill>
                  <a:schemeClr val="tx1"/>
                </a:solidFill>
              </a:rPr>
              <a:t> </a:t>
            </a:r>
            <a:r>
              <a:rPr lang="en-US" sz="1200" dirty="0" err="1">
                <a:solidFill>
                  <a:schemeClr val="tx1"/>
                </a:solidFill>
              </a:rPr>
              <a:t>nižji</a:t>
            </a:r>
            <a:r>
              <a:rPr lang="en-US" sz="1200" dirty="0">
                <a:solidFill>
                  <a:schemeClr val="tx1"/>
                </a:solidFill>
              </a:rPr>
              <a:t>, to </a:t>
            </a:r>
            <a:r>
              <a:rPr lang="en-US" sz="1200" dirty="0" err="1">
                <a:solidFill>
                  <a:schemeClr val="tx1"/>
                </a:solidFill>
              </a:rPr>
              <a:t>je</a:t>
            </a:r>
            <a:r>
              <a:rPr lang="en-US" sz="1200" dirty="0">
                <a:solidFill>
                  <a:schemeClr val="tx1"/>
                </a:solidFill>
              </a:rPr>
              <a:t> 20%. </a:t>
            </a:r>
            <a:r>
              <a:rPr lang="en-US" sz="1200" dirty="0" err="1">
                <a:solidFill>
                  <a:schemeClr val="tx1"/>
                </a:solidFill>
              </a:rPr>
              <a:t>Še</a:t>
            </a:r>
            <a:r>
              <a:rPr lang="en-US" sz="1200" dirty="0">
                <a:solidFill>
                  <a:schemeClr val="tx1"/>
                </a:solidFill>
              </a:rPr>
              <a:t> </a:t>
            </a:r>
            <a:r>
              <a:rPr lang="en-US" sz="1200" dirty="0" err="1">
                <a:solidFill>
                  <a:schemeClr val="tx1"/>
                </a:solidFill>
              </a:rPr>
              <a:t>enkrat</a:t>
            </a:r>
            <a:r>
              <a:rPr lang="en-US" sz="1200" dirty="0">
                <a:solidFill>
                  <a:schemeClr val="tx1"/>
                </a:solidFill>
              </a:rPr>
              <a:t> </a:t>
            </a:r>
            <a:r>
              <a:rPr lang="en-US" sz="1200" dirty="0" err="1">
                <a:solidFill>
                  <a:schemeClr val="tx1"/>
                </a:solidFill>
              </a:rPr>
              <a:t>poudarjamo</a:t>
            </a:r>
            <a:r>
              <a:rPr lang="en-US" sz="1200" dirty="0">
                <a:solidFill>
                  <a:schemeClr val="tx1"/>
                </a:solidFill>
              </a:rPr>
              <a:t>, da </a:t>
            </a:r>
            <a:r>
              <a:rPr lang="en-US" sz="1200" dirty="0" err="1">
                <a:solidFill>
                  <a:schemeClr val="tx1"/>
                </a:solidFill>
              </a:rPr>
              <a:t>gre</a:t>
            </a:r>
            <a:r>
              <a:rPr lang="en-US" sz="1200" dirty="0">
                <a:solidFill>
                  <a:schemeClr val="tx1"/>
                </a:solidFill>
              </a:rPr>
              <a:t> </a:t>
            </a:r>
            <a:r>
              <a:rPr lang="en-US" sz="1200" dirty="0" err="1">
                <a:solidFill>
                  <a:schemeClr val="tx1"/>
                </a:solidFill>
              </a:rPr>
              <a:t>za</a:t>
            </a:r>
            <a:r>
              <a:rPr lang="en-US" sz="1200" dirty="0">
                <a:solidFill>
                  <a:schemeClr val="tx1"/>
                </a:solidFill>
              </a:rPr>
              <a:t> </a:t>
            </a:r>
            <a:r>
              <a:rPr lang="en-US" sz="1200" dirty="0" err="1">
                <a:solidFill>
                  <a:schemeClr val="tx1"/>
                </a:solidFill>
              </a:rPr>
              <a:t>delež</a:t>
            </a:r>
            <a:r>
              <a:rPr lang="en-US" sz="1200" dirty="0">
                <a:solidFill>
                  <a:schemeClr val="tx1"/>
                </a:solidFill>
              </a:rPr>
              <a:t> </a:t>
            </a:r>
            <a:r>
              <a:rPr lang="en-US" sz="1200" dirty="0" err="1">
                <a:solidFill>
                  <a:schemeClr val="tx1"/>
                </a:solidFill>
              </a:rPr>
              <a:t>ciljne</a:t>
            </a:r>
            <a:r>
              <a:rPr lang="en-US" sz="1200" dirty="0">
                <a:solidFill>
                  <a:schemeClr val="tx1"/>
                </a:solidFill>
              </a:rPr>
              <a:t> </a:t>
            </a:r>
            <a:r>
              <a:rPr lang="en-US" sz="1200" dirty="0" err="1">
                <a:solidFill>
                  <a:schemeClr val="tx1"/>
                </a:solidFill>
              </a:rPr>
              <a:t>skupine</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oglas</a:t>
            </a:r>
            <a:r>
              <a:rPr lang="en-US" sz="1200" dirty="0">
                <a:solidFill>
                  <a:schemeClr val="tx1"/>
                </a:solidFill>
              </a:rPr>
              <a:t> </a:t>
            </a:r>
            <a:r>
              <a:rPr lang="en-US" sz="1200" dirty="0" err="1">
                <a:solidFill>
                  <a:schemeClr val="tx1"/>
                </a:solidFill>
              </a:rPr>
              <a:t>videl</a:t>
            </a:r>
            <a:r>
              <a:rPr lang="en-US" sz="1200" dirty="0">
                <a:solidFill>
                  <a:schemeClr val="tx1"/>
                </a:solidFill>
              </a:rPr>
              <a:t> in si </a:t>
            </a:r>
            <a:r>
              <a:rPr lang="en-US" sz="1200" dirty="0" err="1">
                <a:solidFill>
                  <a:schemeClr val="tx1"/>
                </a:solidFill>
              </a:rPr>
              <a:t>ga</a:t>
            </a:r>
            <a:r>
              <a:rPr lang="en-US" sz="1200" dirty="0">
                <a:solidFill>
                  <a:schemeClr val="tx1"/>
                </a:solidFill>
              </a:rPr>
              <a:t> </a:t>
            </a:r>
            <a:r>
              <a:rPr lang="en-US" sz="1200" dirty="0" err="1">
                <a:solidFill>
                  <a:schemeClr val="tx1"/>
                </a:solidFill>
              </a:rPr>
              <a:t>tudi</a:t>
            </a:r>
            <a:r>
              <a:rPr lang="en-US" sz="1200" dirty="0">
                <a:solidFill>
                  <a:schemeClr val="tx1"/>
                </a:solidFill>
              </a:rPr>
              <a:t> </a:t>
            </a:r>
            <a:r>
              <a:rPr lang="en-US" sz="1200" dirty="0" err="1">
                <a:solidFill>
                  <a:schemeClr val="tx1"/>
                </a:solidFill>
              </a:rPr>
              <a:t>zapomnil</a:t>
            </a:r>
            <a:r>
              <a:rPr lang="en-US" sz="1200" dirty="0">
                <a:solidFill>
                  <a:schemeClr val="tx1"/>
                </a:solidFill>
              </a:rPr>
              <a:t>, </a:t>
            </a:r>
            <a:r>
              <a:rPr lang="en-US" sz="1200" dirty="0" err="1">
                <a:solidFill>
                  <a:schemeClr val="tx1"/>
                </a:solidFill>
              </a:rPr>
              <a:t>ter</a:t>
            </a:r>
            <a:r>
              <a:rPr lang="en-US" sz="1200" dirty="0">
                <a:solidFill>
                  <a:schemeClr val="tx1"/>
                </a:solidFill>
              </a:rPr>
              <a:t> da to </a:t>
            </a:r>
            <a:r>
              <a:rPr lang="en-US" sz="1200" dirty="0" err="1">
                <a:solidFill>
                  <a:schemeClr val="tx1"/>
                </a:solidFill>
              </a:rPr>
              <a:t>uspešnost</a:t>
            </a:r>
            <a:r>
              <a:rPr lang="en-US" sz="1200" dirty="0">
                <a:solidFill>
                  <a:schemeClr val="tx1"/>
                </a:solidFill>
              </a:rPr>
              <a:t> </a:t>
            </a:r>
            <a:r>
              <a:rPr lang="en-US" sz="1200" dirty="0" err="1">
                <a:solidFill>
                  <a:schemeClr val="tx1"/>
                </a:solidFill>
              </a:rPr>
              <a:t>ocenjujemo</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podlagi</a:t>
            </a:r>
            <a:r>
              <a:rPr lang="en-US" sz="1200" dirty="0">
                <a:solidFill>
                  <a:schemeClr val="tx1"/>
                </a:solidFill>
              </a:rPr>
              <a:t> </a:t>
            </a:r>
            <a:r>
              <a:rPr lang="en-US" sz="1200" dirty="0" err="1">
                <a:solidFill>
                  <a:schemeClr val="tx1"/>
                </a:solidFill>
              </a:rPr>
              <a:t>razlike</a:t>
            </a:r>
            <a:r>
              <a:rPr lang="en-US" sz="1200" dirty="0">
                <a:solidFill>
                  <a:schemeClr val="tx1"/>
                </a:solidFill>
              </a:rPr>
              <a:t> med </a:t>
            </a:r>
            <a:r>
              <a:rPr lang="en-US" sz="1200" dirty="0" err="1">
                <a:solidFill>
                  <a:schemeClr val="tx1"/>
                </a:solidFill>
              </a:rPr>
              <a:t>prvo</a:t>
            </a:r>
            <a:r>
              <a:rPr lang="en-US" sz="1200" dirty="0">
                <a:solidFill>
                  <a:schemeClr val="tx1"/>
                </a:solidFill>
              </a:rPr>
              <a:t> </a:t>
            </a:r>
            <a:r>
              <a:rPr lang="en-US" sz="1200" dirty="0" err="1">
                <a:solidFill>
                  <a:schemeClr val="tx1"/>
                </a:solidFill>
              </a:rPr>
              <a:t>meritvijo</a:t>
            </a:r>
            <a:r>
              <a:rPr lang="en-US" sz="1200" dirty="0">
                <a:solidFill>
                  <a:schemeClr val="tx1"/>
                </a:solidFill>
              </a:rPr>
              <a:t> </a:t>
            </a:r>
            <a:r>
              <a:rPr lang="en-US" sz="1200" dirty="0" err="1">
                <a:solidFill>
                  <a:schemeClr val="tx1"/>
                </a:solidFill>
              </a:rPr>
              <a:t>pred</a:t>
            </a:r>
            <a:r>
              <a:rPr lang="en-US" sz="1200" dirty="0">
                <a:solidFill>
                  <a:schemeClr val="tx1"/>
                </a:solidFill>
              </a:rPr>
              <a:t> </a:t>
            </a:r>
            <a:r>
              <a:rPr lang="en-US" sz="1200" dirty="0" err="1">
                <a:solidFill>
                  <a:schemeClr val="tx1"/>
                </a:solidFill>
              </a:rPr>
              <a:t>predvajanjem</a:t>
            </a:r>
            <a:r>
              <a:rPr lang="en-US" sz="1200" dirty="0">
                <a:solidFill>
                  <a:schemeClr val="tx1"/>
                </a:solidFill>
              </a:rPr>
              <a:t>, in </a:t>
            </a:r>
            <a:r>
              <a:rPr lang="en-US" sz="1200" dirty="0" err="1">
                <a:solidFill>
                  <a:schemeClr val="tx1"/>
                </a:solidFill>
              </a:rPr>
              <a:t>po</a:t>
            </a:r>
            <a:r>
              <a:rPr lang="en-US" sz="1200" dirty="0">
                <a:solidFill>
                  <a:schemeClr val="tx1"/>
                </a:solidFill>
              </a:rPr>
              <a:t> </a:t>
            </a:r>
            <a:r>
              <a:rPr lang="en-US" sz="1200" dirty="0" err="1">
                <a:solidFill>
                  <a:schemeClr val="tx1"/>
                </a:solidFill>
              </a:rPr>
              <a:t>kampanji</a:t>
            </a:r>
            <a:r>
              <a:rPr lang="en-US" sz="1200" dirty="0">
                <a:solidFill>
                  <a:schemeClr val="tx1"/>
                </a:solidFill>
              </a:rPr>
              <a:t>, </a:t>
            </a:r>
            <a:r>
              <a:rPr lang="en-US" sz="1200" dirty="0" err="1">
                <a:solidFill>
                  <a:schemeClr val="tx1"/>
                </a:solidFill>
              </a:rPr>
              <a:t>dejanski</a:t>
            </a:r>
            <a:r>
              <a:rPr lang="en-US" sz="1200" dirty="0">
                <a:solidFill>
                  <a:schemeClr val="tx1"/>
                </a:solidFill>
              </a:rPr>
              <a:t> </a:t>
            </a:r>
            <a:r>
              <a:rPr lang="en-US" sz="1200" dirty="0" err="1">
                <a:solidFill>
                  <a:schemeClr val="tx1"/>
                </a:solidFill>
              </a:rPr>
              <a:t>medijski</a:t>
            </a:r>
            <a:r>
              <a:rPr lang="en-US" sz="1200" dirty="0">
                <a:solidFill>
                  <a:schemeClr val="tx1"/>
                </a:solidFill>
              </a:rPr>
              <a:t> </a:t>
            </a:r>
            <a:r>
              <a:rPr lang="en-US" sz="1200" dirty="0" err="1">
                <a:solidFill>
                  <a:schemeClr val="tx1"/>
                </a:solidFill>
              </a:rPr>
              <a:t>doseg</a:t>
            </a:r>
            <a:r>
              <a:rPr lang="en-US" sz="1200" dirty="0">
                <a:solidFill>
                  <a:schemeClr val="tx1"/>
                </a:solidFill>
              </a:rPr>
              <a:t> </a:t>
            </a:r>
            <a:r>
              <a:rPr lang="en-US" sz="1200" dirty="0" err="1">
                <a:solidFill>
                  <a:schemeClr val="tx1"/>
                </a:solidFill>
              </a:rPr>
              <a:t>kampanje</a:t>
            </a:r>
            <a:r>
              <a:rPr lang="en-US" sz="1200" dirty="0">
                <a:solidFill>
                  <a:schemeClr val="tx1"/>
                </a:solidFill>
              </a:rPr>
              <a:t> pa </a:t>
            </a:r>
            <a:r>
              <a:rPr lang="en-US" sz="1200" dirty="0" err="1">
                <a:solidFill>
                  <a:schemeClr val="tx1"/>
                </a:solidFill>
              </a:rPr>
              <a:t>je</a:t>
            </a:r>
            <a:r>
              <a:rPr lang="en-US" sz="1200" dirty="0">
                <a:solidFill>
                  <a:schemeClr val="tx1"/>
                </a:solidFill>
              </a:rPr>
              <a:t> </a:t>
            </a:r>
            <a:r>
              <a:rPr lang="en-US" sz="1200" dirty="0" err="1">
                <a:solidFill>
                  <a:schemeClr val="tx1"/>
                </a:solidFill>
              </a:rPr>
              <a:t>seveda</a:t>
            </a:r>
            <a:r>
              <a:rPr lang="en-US" sz="1200" dirty="0">
                <a:solidFill>
                  <a:schemeClr val="tx1"/>
                </a:solidFill>
              </a:rPr>
              <a:t> </a:t>
            </a:r>
            <a:r>
              <a:rPr lang="en-US" sz="1200" dirty="0" err="1">
                <a:solidFill>
                  <a:schemeClr val="tx1"/>
                </a:solidFill>
              </a:rPr>
              <a:t>višji</a:t>
            </a:r>
            <a:r>
              <a:rPr lang="en-US" sz="1200" dirty="0">
                <a:solidFill>
                  <a:schemeClr val="tx1"/>
                </a:solidFill>
              </a:rPr>
              <a:t>.</a:t>
            </a:r>
          </a:p>
        </p:txBody>
      </p:sp>
    </p:spTree>
    <p:extLst>
      <p:ext uri="{BB962C8B-B14F-4D97-AF65-F5344CB8AC3E}">
        <p14:creationId xmlns:p14="http://schemas.microsoft.com/office/powerpoint/2010/main" val="2800445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780" y="805508"/>
            <a:ext cx="7798033" cy="212998"/>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Spodaj je navedenih nekaj trditev. Označite prosim, ali se z njimi bolj strinjate ali bolj ne strinjate.</a:t>
            </a:r>
          </a:p>
        </p:txBody>
      </p:sp>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11" name="Vertical Text Placeholder 10"/>
          <p:cNvSpPr>
            <a:spLocks noGrp="1"/>
          </p:cNvSpPr>
          <p:nvPr>
            <p:ph type="body" orient="vert" sz="quarter" idx="10"/>
          </p:nvPr>
        </p:nvSpPr>
        <p:spPr/>
        <p:txBody>
          <a:bodyPr/>
          <a:lstStyle/>
          <a:p>
            <a:endParaRPr lang="en-US"/>
          </a:p>
        </p:txBody>
      </p:sp>
      <p:sp>
        <p:nvSpPr>
          <p:cNvPr id="31" name="Content Placeholder 2"/>
          <p:cNvSpPr txBox="1">
            <a:spLocks/>
          </p:cNvSpPr>
          <p:nvPr/>
        </p:nvSpPr>
        <p:spPr>
          <a:xfrm>
            <a:off x="275779" y="569714"/>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Splošna percepcija slovenske hrane </a:t>
            </a:r>
          </a:p>
        </p:txBody>
      </p:sp>
      <p:sp>
        <p:nvSpPr>
          <p:cNvPr id="29" name="Content Placeholder 2"/>
          <p:cNvSpPr txBox="1">
            <a:spLocks/>
          </p:cNvSpPr>
          <p:nvPr/>
        </p:nvSpPr>
        <p:spPr>
          <a:xfrm>
            <a:off x="275780" y="4659649"/>
            <a:ext cx="7157486"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Ciljni skupini „ženske od 25 do 55 let“ in „nakupni člani“ se ne razlikujeta bistveno od populacije.</a:t>
            </a:r>
          </a:p>
        </p:txBody>
      </p:sp>
      <p:sp>
        <p:nvSpPr>
          <p:cNvPr id="57"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58" name="Straight Arrow Connector 57"/>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9" name="Group 58"/>
          <p:cNvGrpSpPr/>
          <p:nvPr/>
        </p:nvGrpSpPr>
        <p:grpSpPr>
          <a:xfrm>
            <a:off x="3808728" y="4954394"/>
            <a:ext cx="144000" cy="166370"/>
            <a:chOff x="1554480" y="1708151"/>
            <a:chExt cx="144000" cy="166370"/>
          </a:xfrm>
        </p:grpSpPr>
        <p:sp>
          <p:nvSpPr>
            <p:cNvPr id="60" name="Rectangle 59"/>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61" name="Straight Arrow Connector 60"/>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8" name="Picture 7">
            <a:extLst>
              <a:ext uri="{FF2B5EF4-FFF2-40B4-BE49-F238E27FC236}">
                <a16:creationId xmlns:a16="http://schemas.microsoft.com/office/drawing/2014/main" xmlns="" id="{8627408F-E03E-4B8A-A89C-8D0ADC564CDC}"/>
              </a:ext>
            </a:extLst>
          </p:cNvPr>
          <p:cNvPicPr>
            <a:picLocks noChangeAspect="1"/>
          </p:cNvPicPr>
          <p:nvPr/>
        </p:nvPicPr>
        <p:blipFill>
          <a:blip r:embed="rId2"/>
          <a:stretch>
            <a:fillRect/>
          </a:stretch>
        </p:blipFill>
        <p:spPr>
          <a:xfrm>
            <a:off x="-474961" y="1097964"/>
            <a:ext cx="6954138" cy="2722812"/>
          </a:xfrm>
          <a:prstGeom prst="rect">
            <a:avLst/>
          </a:prstGeom>
        </p:spPr>
      </p:pic>
      <p:sp>
        <p:nvSpPr>
          <p:cNvPr id="47" name="Rectangle 46">
            <a:extLst>
              <a:ext uri="{FF2B5EF4-FFF2-40B4-BE49-F238E27FC236}">
                <a16:creationId xmlns:a16="http://schemas.microsoft.com/office/drawing/2014/main" xmlns="" id="{C0FA7BD3-1BF8-402D-8275-BFF053C51988}"/>
              </a:ext>
            </a:extLst>
          </p:cNvPr>
          <p:cNvSpPr/>
          <p:nvPr/>
        </p:nvSpPr>
        <p:spPr>
          <a:xfrm>
            <a:off x="278792" y="3870062"/>
            <a:ext cx="6761686" cy="7740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chemeClr val="tx1"/>
                </a:solidFill>
              </a:rPr>
              <a:t>Pri</a:t>
            </a:r>
            <a:r>
              <a:rPr lang="en-US" sz="1200" dirty="0">
                <a:solidFill>
                  <a:schemeClr val="tx1"/>
                </a:solidFill>
              </a:rPr>
              <a:t> </a:t>
            </a:r>
            <a:r>
              <a:rPr lang="en-US" sz="1200" dirty="0" err="1">
                <a:solidFill>
                  <a:schemeClr val="tx1"/>
                </a:solidFill>
              </a:rPr>
              <a:t>nakupnih</a:t>
            </a:r>
            <a:r>
              <a:rPr lang="en-US" sz="1200" dirty="0">
                <a:solidFill>
                  <a:schemeClr val="tx1"/>
                </a:solidFill>
              </a:rPr>
              <a:t> </a:t>
            </a:r>
            <a:r>
              <a:rPr lang="en-US" sz="1200" dirty="0" err="1">
                <a:solidFill>
                  <a:schemeClr val="tx1"/>
                </a:solidFill>
              </a:rPr>
              <a:t>članih</a:t>
            </a:r>
            <a:r>
              <a:rPr lang="en-US" sz="1200" dirty="0">
                <a:solidFill>
                  <a:schemeClr val="tx1"/>
                </a:solidFill>
              </a:rPr>
              <a:t> se </a:t>
            </a:r>
            <a:r>
              <a:rPr lang="en-US" sz="1200" dirty="0" err="1">
                <a:solidFill>
                  <a:schemeClr val="tx1"/>
                </a:solidFill>
              </a:rPr>
              <a:t>je</a:t>
            </a:r>
            <a:r>
              <a:rPr lang="en-US" sz="1200" dirty="0">
                <a:solidFill>
                  <a:schemeClr val="tx1"/>
                </a:solidFill>
              </a:rPr>
              <a:t> </a:t>
            </a:r>
            <a:r>
              <a:rPr lang="en-US" sz="1200" dirty="0" err="1">
                <a:solidFill>
                  <a:schemeClr val="tx1"/>
                </a:solidFill>
              </a:rPr>
              <a:t>značilno</a:t>
            </a:r>
            <a:r>
              <a:rPr lang="en-US" sz="1200" dirty="0">
                <a:solidFill>
                  <a:schemeClr val="tx1"/>
                </a:solidFill>
              </a:rPr>
              <a:t> </a:t>
            </a:r>
            <a:r>
              <a:rPr lang="en-US" sz="1200" dirty="0" err="1">
                <a:solidFill>
                  <a:schemeClr val="tx1"/>
                </a:solidFill>
              </a:rPr>
              <a:t>znižal</a:t>
            </a:r>
            <a:r>
              <a:rPr lang="en-US" sz="1200" dirty="0">
                <a:solidFill>
                  <a:schemeClr val="tx1"/>
                </a:solidFill>
              </a:rPr>
              <a:t> </a:t>
            </a:r>
            <a:r>
              <a:rPr lang="en-US" sz="1200" dirty="0" err="1">
                <a:solidFill>
                  <a:schemeClr val="tx1"/>
                </a:solidFill>
              </a:rPr>
              <a:t>sicer</a:t>
            </a:r>
            <a:r>
              <a:rPr lang="en-US" sz="1200" dirty="0">
                <a:solidFill>
                  <a:schemeClr val="tx1"/>
                </a:solidFill>
              </a:rPr>
              <a:t> </a:t>
            </a:r>
            <a:r>
              <a:rPr lang="en-US" sz="1200" dirty="0" err="1">
                <a:solidFill>
                  <a:schemeClr val="tx1"/>
                </a:solidFill>
              </a:rPr>
              <a:t>zelo</a:t>
            </a:r>
            <a:r>
              <a:rPr lang="en-US" sz="1200" dirty="0">
                <a:solidFill>
                  <a:schemeClr val="tx1"/>
                </a:solidFill>
              </a:rPr>
              <a:t> </a:t>
            </a:r>
            <a:r>
              <a:rPr lang="en-US" sz="1200" dirty="0" err="1">
                <a:solidFill>
                  <a:schemeClr val="tx1"/>
                </a:solidFill>
              </a:rPr>
              <a:t>visok</a:t>
            </a:r>
            <a:r>
              <a:rPr lang="en-US" sz="1200" dirty="0">
                <a:solidFill>
                  <a:schemeClr val="tx1"/>
                </a:solidFill>
              </a:rPr>
              <a:t> </a:t>
            </a:r>
            <a:r>
              <a:rPr lang="en-US" sz="1200" dirty="0" err="1">
                <a:solidFill>
                  <a:schemeClr val="tx1"/>
                </a:solidFill>
              </a:rPr>
              <a:t>delež</a:t>
            </a:r>
            <a:r>
              <a:rPr lang="en-US" sz="1200" dirty="0">
                <a:solidFill>
                  <a:schemeClr val="tx1"/>
                </a:solidFill>
              </a:rPr>
              <a:t> </a:t>
            </a:r>
            <a:r>
              <a:rPr lang="en-US" sz="1200" dirty="0" err="1">
                <a:solidFill>
                  <a:schemeClr val="tx1"/>
                </a:solidFill>
              </a:rPr>
              <a:t>tistih</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menijo</a:t>
            </a:r>
            <a:r>
              <a:rPr lang="en-US" sz="1200" dirty="0">
                <a:solidFill>
                  <a:schemeClr val="tx1"/>
                </a:solidFill>
              </a:rPr>
              <a:t>, da </a:t>
            </a:r>
            <a:r>
              <a:rPr lang="en-US" sz="1200" dirty="0" err="1">
                <a:solidFill>
                  <a:schemeClr val="tx1"/>
                </a:solidFill>
              </a:rPr>
              <a:t>je</a:t>
            </a:r>
            <a:r>
              <a:rPr lang="en-US" sz="1200" dirty="0">
                <a:solidFill>
                  <a:schemeClr val="tx1"/>
                </a:solidFill>
              </a:rPr>
              <a:t> </a:t>
            </a:r>
            <a:r>
              <a:rPr lang="en-US" sz="1200" dirty="0" err="1">
                <a:solidFill>
                  <a:schemeClr val="tx1"/>
                </a:solidFill>
              </a:rPr>
              <a:t>slovenska</a:t>
            </a:r>
            <a:r>
              <a:rPr lang="en-US" sz="1200" dirty="0">
                <a:solidFill>
                  <a:schemeClr val="tx1"/>
                </a:solidFill>
              </a:rPr>
              <a:t> </a:t>
            </a:r>
            <a:r>
              <a:rPr lang="en-US" sz="1200" dirty="0" err="1">
                <a:solidFill>
                  <a:schemeClr val="tx1"/>
                </a:solidFill>
              </a:rPr>
              <a:t>hrana</a:t>
            </a:r>
            <a:r>
              <a:rPr lang="en-US" sz="1200" dirty="0">
                <a:solidFill>
                  <a:schemeClr val="tx1"/>
                </a:solidFill>
              </a:rPr>
              <a:t> </a:t>
            </a:r>
            <a:r>
              <a:rPr lang="en-US" sz="1200" dirty="0" err="1">
                <a:solidFill>
                  <a:schemeClr val="tx1"/>
                </a:solidFill>
              </a:rPr>
              <a:t>kakovostna</a:t>
            </a:r>
            <a:r>
              <a:rPr lang="en-US" sz="1200" dirty="0">
                <a:solidFill>
                  <a:schemeClr val="tx1"/>
                </a:solidFill>
              </a:rPr>
              <a:t>, a </a:t>
            </a:r>
            <a:r>
              <a:rPr lang="en-US" sz="1200" dirty="0" err="1">
                <a:solidFill>
                  <a:schemeClr val="tx1"/>
                </a:solidFill>
              </a:rPr>
              <a:t>teh</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še</a:t>
            </a:r>
            <a:r>
              <a:rPr lang="en-US" sz="1200" dirty="0">
                <a:solidFill>
                  <a:schemeClr val="tx1"/>
                </a:solidFill>
              </a:rPr>
              <a:t> </a:t>
            </a:r>
            <a:r>
              <a:rPr lang="en-US" sz="1200" dirty="0" err="1">
                <a:solidFill>
                  <a:schemeClr val="tx1"/>
                </a:solidFill>
              </a:rPr>
              <a:t>vedno</a:t>
            </a:r>
            <a:r>
              <a:rPr lang="en-US" sz="1200" dirty="0">
                <a:solidFill>
                  <a:schemeClr val="tx1"/>
                </a:solidFill>
              </a:rPr>
              <a:t> </a:t>
            </a:r>
            <a:r>
              <a:rPr lang="en-US" sz="1200" dirty="0" err="1">
                <a:solidFill>
                  <a:schemeClr val="tx1"/>
                </a:solidFill>
              </a:rPr>
              <a:t>slabih</a:t>
            </a:r>
            <a:r>
              <a:rPr lang="en-US" sz="1200" dirty="0">
                <a:solidFill>
                  <a:schemeClr val="tx1"/>
                </a:solidFill>
              </a:rPr>
              <a:t> </a:t>
            </a:r>
            <a:r>
              <a:rPr lang="en-US" sz="1200" dirty="0" err="1">
                <a:solidFill>
                  <a:schemeClr val="tx1"/>
                </a:solidFill>
              </a:rPr>
              <a:t>devet</a:t>
            </a:r>
            <a:r>
              <a:rPr lang="en-US" sz="1200" dirty="0">
                <a:solidFill>
                  <a:schemeClr val="tx1"/>
                </a:solidFill>
              </a:rPr>
              <a:t> </a:t>
            </a:r>
            <a:r>
              <a:rPr lang="en-US" sz="1200" dirty="0" err="1">
                <a:solidFill>
                  <a:schemeClr val="tx1"/>
                </a:solidFill>
              </a:rPr>
              <a:t>desetin</a:t>
            </a:r>
            <a:r>
              <a:rPr lang="en-US" sz="1200" dirty="0">
                <a:solidFill>
                  <a:schemeClr val="tx1"/>
                </a:solidFill>
              </a:rPr>
              <a:t>, </a:t>
            </a:r>
            <a:r>
              <a:rPr lang="en-US" sz="1200" dirty="0" err="1">
                <a:solidFill>
                  <a:schemeClr val="tx1"/>
                </a:solidFill>
              </a:rPr>
              <a:t>zato</a:t>
            </a:r>
            <a:r>
              <a:rPr lang="en-US" sz="1200" dirty="0">
                <a:solidFill>
                  <a:schemeClr val="tx1"/>
                </a:solidFill>
              </a:rPr>
              <a:t> </a:t>
            </a:r>
            <a:r>
              <a:rPr lang="en-US" sz="1200" dirty="0" err="1">
                <a:solidFill>
                  <a:schemeClr val="tx1"/>
                </a:solidFill>
              </a:rPr>
              <a:t>naj</a:t>
            </a:r>
            <a:r>
              <a:rPr lang="en-US" sz="1200" dirty="0">
                <a:solidFill>
                  <a:schemeClr val="tx1"/>
                </a:solidFill>
              </a:rPr>
              <a:t> </a:t>
            </a:r>
            <a:r>
              <a:rPr lang="en-US" sz="1200" dirty="0" err="1">
                <a:solidFill>
                  <a:schemeClr val="tx1"/>
                </a:solidFill>
              </a:rPr>
              <a:t>nas</a:t>
            </a:r>
            <a:r>
              <a:rPr lang="en-US" sz="1200" dirty="0">
                <a:solidFill>
                  <a:schemeClr val="tx1"/>
                </a:solidFill>
              </a:rPr>
              <a:t> to ne </a:t>
            </a:r>
            <a:r>
              <a:rPr lang="en-US" sz="1200" dirty="0" err="1">
                <a:solidFill>
                  <a:schemeClr val="tx1"/>
                </a:solidFill>
              </a:rPr>
              <a:t>skrbi</a:t>
            </a:r>
            <a:r>
              <a:rPr lang="en-US" sz="1200" dirty="0">
                <a:solidFill>
                  <a:schemeClr val="tx1"/>
                </a:solidFill>
              </a:rPr>
              <a:t>. </a:t>
            </a:r>
            <a:r>
              <a:rPr lang="en-US" sz="1200" dirty="0" err="1">
                <a:solidFill>
                  <a:schemeClr val="tx1"/>
                </a:solidFill>
              </a:rPr>
              <a:t>Spodbudno</a:t>
            </a:r>
            <a:r>
              <a:rPr lang="en-US" sz="1200" dirty="0">
                <a:solidFill>
                  <a:schemeClr val="tx1"/>
                </a:solidFill>
              </a:rPr>
              <a:t> pa </a:t>
            </a:r>
            <a:r>
              <a:rPr lang="en-US" sz="1200" dirty="0" err="1">
                <a:solidFill>
                  <a:schemeClr val="tx1"/>
                </a:solidFill>
              </a:rPr>
              <a:t>je</a:t>
            </a:r>
            <a:r>
              <a:rPr lang="en-US" sz="1200" dirty="0">
                <a:solidFill>
                  <a:schemeClr val="tx1"/>
                </a:solidFill>
              </a:rPr>
              <a:t> </a:t>
            </a:r>
            <a:r>
              <a:rPr lang="en-US" sz="1200" dirty="0" err="1">
                <a:solidFill>
                  <a:schemeClr val="tx1"/>
                </a:solidFill>
              </a:rPr>
              <a:t>povišanje</a:t>
            </a:r>
            <a:r>
              <a:rPr lang="en-US" sz="1200" dirty="0">
                <a:solidFill>
                  <a:schemeClr val="tx1"/>
                </a:solidFill>
              </a:rPr>
              <a:t> </a:t>
            </a:r>
            <a:r>
              <a:rPr lang="en-US" sz="1200" dirty="0" err="1">
                <a:solidFill>
                  <a:schemeClr val="tx1"/>
                </a:solidFill>
              </a:rPr>
              <a:t>vrednosti</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indikatorju</a:t>
            </a:r>
            <a:r>
              <a:rPr lang="en-US" sz="1200" dirty="0">
                <a:solidFill>
                  <a:schemeClr val="tx1"/>
                </a:solidFill>
              </a:rPr>
              <a:t>, da </a:t>
            </a:r>
            <a:r>
              <a:rPr lang="en-US" sz="1200" dirty="0" err="1">
                <a:solidFill>
                  <a:schemeClr val="tx1"/>
                </a:solidFill>
              </a:rPr>
              <a:t>je</a:t>
            </a:r>
            <a:r>
              <a:rPr lang="en-US" sz="1200" dirty="0">
                <a:solidFill>
                  <a:schemeClr val="tx1"/>
                </a:solidFill>
              </a:rPr>
              <a:t> </a:t>
            </a:r>
            <a:r>
              <a:rPr lang="en-US" sz="1200" dirty="0" err="1">
                <a:solidFill>
                  <a:schemeClr val="tx1"/>
                </a:solidFill>
              </a:rPr>
              <a:t>slovenska</a:t>
            </a:r>
            <a:r>
              <a:rPr lang="en-US" sz="1200" dirty="0">
                <a:solidFill>
                  <a:schemeClr val="tx1"/>
                </a:solidFill>
              </a:rPr>
              <a:t> </a:t>
            </a:r>
            <a:r>
              <a:rPr lang="en-US" sz="1200" dirty="0" err="1">
                <a:solidFill>
                  <a:schemeClr val="tx1"/>
                </a:solidFill>
              </a:rPr>
              <a:t>hrana</a:t>
            </a:r>
            <a:r>
              <a:rPr lang="en-US" sz="1200" dirty="0">
                <a:solidFill>
                  <a:schemeClr val="tx1"/>
                </a:solidFill>
              </a:rPr>
              <a:t> </a:t>
            </a:r>
            <a:r>
              <a:rPr lang="en-US" sz="1200" dirty="0" err="1">
                <a:solidFill>
                  <a:schemeClr val="tx1"/>
                </a:solidFill>
              </a:rPr>
              <a:t>bolj</a:t>
            </a:r>
            <a:r>
              <a:rPr lang="en-US" sz="1200" dirty="0">
                <a:solidFill>
                  <a:schemeClr val="tx1"/>
                </a:solidFill>
              </a:rPr>
              <a:t> </a:t>
            </a:r>
            <a:r>
              <a:rPr lang="en-US" sz="1200" dirty="0" err="1">
                <a:solidFill>
                  <a:schemeClr val="tx1"/>
                </a:solidFill>
              </a:rPr>
              <a:t>zdrava</a:t>
            </a:r>
            <a:r>
              <a:rPr lang="en-US" sz="1200" dirty="0">
                <a:solidFill>
                  <a:schemeClr val="tx1"/>
                </a:solidFill>
              </a:rPr>
              <a:t>, </a:t>
            </a:r>
            <a:r>
              <a:rPr lang="en-US" sz="1200" dirty="0" err="1">
                <a:solidFill>
                  <a:schemeClr val="tx1"/>
                </a:solidFill>
              </a:rPr>
              <a:t>ter</a:t>
            </a:r>
            <a:r>
              <a:rPr lang="en-US" sz="1200" dirty="0">
                <a:solidFill>
                  <a:schemeClr val="tx1"/>
                </a:solidFill>
              </a:rPr>
              <a:t> </a:t>
            </a:r>
            <a:r>
              <a:rPr lang="en-US" sz="1200" dirty="0" err="1">
                <a:solidFill>
                  <a:schemeClr val="tx1"/>
                </a:solidFill>
              </a:rPr>
              <a:t>znižanje</a:t>
            </a:r>
            <a:r>
              <a:rPr lang="en-US" sz="1200" dirty="0">
                <a:solidFill>
                  <a:schemeClr val="tx1"/>
                </a:solidFill>
              </a:rPr>
              <a:t> </a:t>
            </a:r>
            <a:r>
              <a:rPr lang="en-US" sz="1200" dirty="0" err="1">
                <a:solidFill>
                  <a:schemeClr val="tx1"/>
                </a:solidFill>
              </a:rPr>
              <a:t>deleža</a:t>
            </a:r>
            <a:r>
              <a:rPr lang="en-US" sz="1200" dirty="0">
                <a:solidFill>
                  <a:schemeClr val="tx1"/>
                </a:solidFill>
              </a:rPr>
              <a:t> </a:t>
            </a:r>
            <a:r>
              <a:rPr lang="en-US" sz="1200" dirty="0" err="1">
                <a:solidFill>
                  <a:schemeClr val="tx1"/>
                </a:solidFill>
              </a:rPr>
              <a:t>tistih</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menijo</a:t>
            </a:r>
            <a:r>
              <a:rPr lang="en-US" sz="1200" dirty="0">
                <a:solidFill>
                  <a:schemeClr val="tx1"/>
                </a:solidFill>
              </a:rPr>
              <a:t>, da </a:t>
            </a:r>
            <a:r>
              <a:rPr lang="en-US" sz="1200" dirty="0" err="1">
                <a:solidFill>
                  <a:schemeClr val="tx1"/>
                </a:solidFill>
              </a:rPr>
              <a:t>je</a:t>
            </a:r>
            <a:r>
              <a:rPr lang="en-US" sz="1200" dirty="0">
                <a:solidFill>
                  <a:schemeClr val="tx1"/>
                </a:solidFill>
              </a:rPr>
              <a:t> </a:t>
            </a:r>
            <a:r>
              <a:rPr lang="en-US" sz="1200" dirty="0" err="1">
                <a:solidFill>
                  <a:schemeClr val="tx1"/>
                </a:solidFill>
              </a:rPr>
              <a:t>uvožena</a:t>
            </a:r>
            <a:r>
              <a:rPr lang="en-US" sz="1200" dirty="0">
                <a:solidFill>
                  <a:schemeClr val="tx1"/>
                </a:solidFill>
              </a:rPr>
              <a:t> </a:t>
            </a:r>
            <a:r>
              <a:rPr lang="en-US" sz="1200" dirty="0" err="1">
                <a:solidFill>
                  <a:schemeClr val="tx1"/>
                </a:solidFill>
              </a:rPr>
              <a:t>hrana</a:t>
            </a:r>
            <a:r>
              <a:rPr lang="en-US" sz="1200" dirty="0">
                <a:solidFill>
                  <a:schemeClr val="tx1"/>
                </a:solidFill>
              </a:rPr>
              <a:t> </a:t>
            </a:r>
            <a:r>
              <a:rPr lang="en-US" sz="1200" dirty="0" err="1">
                <a:solidFill>
                  <a:schemeClr val="tx1"/>
                </a:solidFill>
              </a:rPr>
              <a:t>prav</a:t>
            </a:r>
            <a:r>
              <a:rPr lang="en-US" sz="1200" dirty="0">
                <a:solidFill>
                  <a:schemeClr val="tx1"/>
                </a:solidFill>
              </a:rPr>
              <a:t> </a:t>
            </a:r>
            <a:r>
              <a:rPr lang="en-US" sz="1200" dirty="0" err="1">
                <a:solidFill>
                  <a:schemeClr val="tx1"/>
                </a:solidFill>
              </a:rPr>
              <a:t>tako</a:t>
            </a:r>
            <a:r>
              <a:rPr lang="en-US" sz="1200" dirty="0">
                <a:solidFill>
                  <a:schemeClr val="tx1"/>
                </a:solidFill>
              </a:rPr>
              <a:t> </a:t>
            </a:r>
            <a:r>
              <a:rPr lang="en-US" sz="1200" dirty="0" err="1">
                <a:solidFill>
                  <a:schemeClr val="tx1"/>
                </a:solidFill>
              </a:rPr>
              <a:t>kakovostna</a:t>
            </a:r>
            <a:r>
              <a:rPr lang="en-US" sz="1200" dirty="0">
                <a:solidFill>
                  <a:schemeClr val="tx1"/>
                </a:solidFill>
              </a:rPr>
              <a:t> </a:t>
            </a:r>
            <a:r>
              <a:rPr lang="en-US" sz="1200" dirty="0" err="1">
                <a:solidFill>
                  <a:schemeClr val="tx1"/>
                </a:solidFill>
              </a:rPr>
              <a:t>kot</a:t>
            </a:r>
            <a:r>
              <a:rPr lang="en-US" sz="1200" dirty="0">
                <a:solidFill>
                  <a:schemeClr val="tx1"/>
                </a:solidFill>
              </a:rPr>
              <a:t> </a:t>
            </a:r>
            <a:r>
              <a:rPr lang="en-US" sz="1200" dirty="0" err="1">
                <a:solidFill>
                  <a:schemeClr val="tx1"/>
                </a:solidFill>
              </a:rPr>
              <a:t>slovenska</a:t>
            </a:r>
            <a:r>
              <a:rPr lang="en-US" sz="1200" dirty="0">
                <a:solidFill>
                  <a:schemeClr val="tx1"/>
                </a:solidFill>
              </a:rPr>
              <a:t> – to </a:t>
            </a:r>
            <a:r>
              <a:rPr lang="en-US" sz="1200" dirty="0" err="1">
                <a:solidFill>
                  <a:schemeClr val="tx1"/>
                </a:solidFill>
              </a:rPr>
              <a:t>je</a:t>
            </a:r>
            <a:r>
              <a:rPr lang="en-US" sz="1200" dirty="0">
                <a:solidFill>
                  <a:schemeClr val="tx1"/>
                </a:solidFill>
              </a:rPr>
              <a:t> </a:t>
            </a:r>
            <a:r>
              <a:rPr lang="en-US" sz="1200" dirty="0" err="1">
                <a:solidFill>
                  <a:schemeClr val="tx1"/>
                </a:solidFill>
              </a:rPr>
              <a:t>percepcija</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nas</a:t>
            </a:r>
            <a:r>
              <a:rPr lang="en-US" sz="1200" dirty="0">
                <a:solidFill>
                  <a:schemeClr val="tx1"/>
                </a:solidFill>
              </a:rPr>
              <a:t> </a:t>
            </a:r>
            <a:r>
              <a:rPr lang="en-US" sz="1200" dirty="0" err="1">
                <a:solidFill>
                  <a:schemeClr val="tx1"/>
                </a:solidFill>
              </a:rPr>
              <a:t>vodi</a:t>
            </a:r>
            <a:r>
              <a:rPr lang="en-US" sz="1200" dirty="0">
                <a:solidFill>
                  <a:schemeClr val="tx1"/>
                </a:solidFill>
              </a:rPr>
              <a:t> k </a:t>
            </a:r>
            <a:r>
              <a:rPr lang="en-US" sz="1200" dirty="0" err="1">
                <a:solidFill>
                  <a:schemeClr val="tx1"/>
                </a:solidFill>
              </a:rPr>
              <a:t>zastavljenemu</a:t>
            </a:r>
            <a:r>
              <a:rPr lang="en-US" sz="1200" dirty="0">
                <a:solidFill>
                  <a:schemeClr val="tx1"/>
                </a:solidFill>
              </a:rPr>
              <a:t> </a:t>
            </a:r>
            <a:r>
              <a:rPr lang="en-US" sz="1200" dirty="0" err="1">
                <a:solidFill>
                  <a:schemeClr val="tx1"/>
                </a:solidFill>
              </a:rPr>
              <a:t>cilju</a:t>
            </a:r>
            <a:r>
              <a:rPr lang="en-US" sz="1200" dirty="0">
                <a:solidFill>
                  <a:schemeClr val="tx1"/>
                </a:solidFill>
              </a:rPr>
              <a:t>.</a:t>
            </a:r>
          </a:p>
        </p:txBody>
      </p:sp>
    </p:spTree>
    <p:extLst>
      <p:ext uri="{BB962C8B-B14F-4D97-AF65-F5344CB8AC3E}">
        <p14:creationId xmlns:p14="http://schemas.microsoft.com/office/powerpoint/2010/main" val="962691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2700" dirty="0"/>
              <a:t>SLOVENSKA HRANA – povzetki odprtih vprašanj</a:t>
            </a:r>
          </a:p>
        </p:txBody>
      </p:sp>
      <p:sp>
        <p:nvSpPr>
          <p:cNvPr id="3" name="Vertical Text Placeholder 2"/>
          <p:cNvSpPr>
            <a:spLocks noGrp="1"/>
          </p:cNvSpPr>
          <p:nvPr>
            <p:ph type="body" orient="vert" sz="quarter" idx="10"/>
          </p:nvPr>
        </p:nvSpPr>
        <p:spPr/>
        <p:txBody>
          <a:bodyPr/>
          <a:lstStyle/>
          <a:p>
            <a:endParaRPr lang="sl-SI"/>
          </a:p>
        </p:txBody>
      </p:sp>
      <p:sp>
        <p:nvSpPr>
          <p:cNvPr id="4" name="Content Placeholder 3"/>
          <p:cNvSpPr>
            <a:spLocks noGrp="1"/>
          </p:cNvSpPr>
          <p:nvPr>
            <p:ph sz="quarter" idx="12"/>
          </p:nvPr>
        </p:nvSpPr>
        <p:spPr/>
        <p:txBody>
          <a:bodyPr>
            <a:normAutofit/>
          </a:bodyPr>
          <a:lstStyle/>
          <a:p>
            <a:r>
              <a:rPr lang="sl-SI" dirty="0"/>
              <a:t>Sistem zagotavljanja varnosti, kakovosti in sledljivosti mesa in mesnih proizvodov ter mleka in mlečnih izdelkov v Sloveniji je zaupanja vreden zaradi visokih standardov, ki jih dosega pod strogim nadzorom in s pomočjo sledljivosti. </a:t>
            </a:r>
          </a:p>
          <a:p>
            <a:r>
              <a:rPr lang="sl-SI" dirty="0"/>
              <a:t>Je kakovostna, saj je pridelana lokalno, pod dobrimi pogoji, z naravno pridelavo brez kemikalij. Dosega visoke standarde, ki jih strogo nadzirajo.</a:t>
            </a:r>
          </a:p>
          <a:p>
            <a:r>
              <a:rPr lang="sl-SI" dirty="0"/>
              <a:t>Naša hrana je domača, bolj zdrava in kakovostna, zato je zaupanja vredna. Je tudi dobro nadzorovana, omogoča sledljivost in ima kratko transportno pot od pridelovalca do potrošnika.</a:t>
            </a:r>
          </a:p>
          <a:p>
            <a:r>
              <a:rPr lang="sl-SI" dirty="0"/>
              <a:t>Je bolj zdrava, saj je </a:t>
            </a:r>
            <a:r>
              <a:rPr lang="sl-SI" dirty="0" err="1"/>
              <a:t>bio</a:t>
            </a:r>
            <a:r>
              <a:rPr lang="sl-SI" dirty="0"/>
              <a:t>-predelave, lokalnega/domačega izvora, pridelana brez kemikalij, v boljših pogojih. Vprašani menijo, da lahko razlog za „zdravje“ slovenske hrane najdemo tudi v dobrem nadzoru in krajši transportni poti izdelkov.</a:t>
            </a:r>
          </a:p>
          <a:p>
            <a:endParaRPr lang="sl-SI" dirty="0"/>
          </a:p>
        </p:txBody>
      </p:sp>
    </p:spTree>
    <p:extLst>
      <p:ext uri="{BB962C8B-B14F-4D97-AF65-F5344CB8AC3E}">
        <p14:creationId xmlns:p14="http://schemas.microsoft.com/office/powerpoint/2010/main" val="2107744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2700" dirty="0"/>
              <a:t>KAKOVOST HRANE – povzetki odprtih vprašanj </a:t>
            </a:r>
          </a:p>
        </p:txBody>
      </p:sp>
      <p:sp>
        <p:nvSpPr>
          <p:cNvPr id="3" name="Vertical Text Placeholder 2"/>
          <p:cNvSpPr>
            <a:spLocks noGrp="1"/>
          </p:cNvSpPr>
          <p:nvPr>
            <p:ph type="body" orient="vert" sz="quarter" idx="10"/>
          </p:nvPr>
        </p:nvSpPr>
        <p:spPr/>
        <p:txBody>
          <a:bodyPr/>
          <a:lstStyle/>
          <a:p>
            <a:endParaRPr lang="sl-SI"/>
          </a:p>
        </p:txBody>
      </p:sp>
      <p:sp>
        <p:nvSpPr>
          <p:cNvPr id="4" name="Content Placeholder 3"/>
          <p:cNvSpPr>
            <a:spLocks noGrp="1"/>
          </p:cNvSpPr>
          <p:nvPr>
            <p:ph sz="quarter" idx="12"/>
          </p:nvPr>
        </p:nvSpPr>
        <p:spPr/>
        <p:txBody>
          <a:bodyPr/>
          <a:lstStyle/>
          <a:p>
            <a:r>
              <a:rPr lang="sl-SI" dirty="0"/>
              <a:t>Uvožena hrana je prav tako kakovostna kot slovenska zato, ker tudi v tujini veljajo podobni postopki pridelave in nadzora kot pri nas, kar omogoča doseganje enakih standardov in kakovosti.</a:t>
            </a:r>
          </a:p>
          <a:p>
            <a:r>
              <a:rPr lang="sl-SI" dirty="0"/>
              <a:t>Slovensko poreklo govejega in perutninskega mesa je garancija za kakovost, ker je nadzorovano, domače poreklo, kateremu vprašani bolj zaupajo. K temu pripomore prehrana živali, boljša kakovost in okus mesa ter sistem sledljivosti. </a:t>
            </a:r>
          </a:p>
          <a:p>
            <a:r>
              <a:rPr lang="sl-SI" dirty="0"/>
              <a:t>Slovenski rejci in predelovalci govejega in perutninskega mesa so vredni zaupanja zaradi samega nadzora in strogih zakonov, ki jih morajo spoštovati. Ljudje jim zaupajo predvsem zato, ker so domači, ker hranijo živali s kvalitetno krmo (kmetijo in krmo lahko tudi vidijo). </a:t>
            </a:r>
          </a:p>
        </p:txBody>
      </p:sp>
    </p:spTree>
    <p:extLst>
      <p:ext uri="{BB962C8B-B14F-4D97-AF65-F5344CB8AC3E}">
        <p14:creationId xmlns:p14="http://schemas.microsoft.com/office/powerpoint/2010/main" val="3639183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6959" y="3591442"/>
            <a:ext cx="7229595" cy="762000"/>
          </a:xfrm>
        </p:spPr>
        <p:txBody>
          <a:bodyPr/>
          <a:lstStyle/>
          <a:p>
            <a:r>
              <a:rPr lang="sl-SI" dirty="0"/>
              <a:t>Spremljanje trendov pri nakupovanju živil</a:t>
            </a:r>
          </a:p>
        </p:txBody>
      </p:sp>
      <p:sp>
        <p:nvSpPr>
          <p:cNvPr id="2" name="Text Placeholder 1"/>
          <p:cNvSpPr>
            <a:spLocks noGrp="1"/>
          </p:cNvSpPr>
          <p:nvPr>
            <p:ph type="body" sz="quarter" idx="11"/>
          </p:nvPr>
        </p:nvSpPr>
        <p:spPr>
          <a:xfrm>
            <a:off x="366959" y="4353441"/>
            <a:ext cx="6467413" cy="738371"/>
          </a:xfrm>
        </p:spPr>
        <p:txBody>
          <a:bodyPr/>
          <a:lstStyle/>
          <a:p>
            <a:r>
              <a:rPr lang="sl-SI" dirty="0" err="1"/>
              <a:t>Segmentacija</a:t>
            </a:r>
            <a:r>
              <a:rPr lang="sl-SI" dirty="0"/>
              <a:t> potrošnikov glede na navade pri nakupovanju živil</a:t>
            </a:r>
            <a:endParaRPr lang="en-US" dirty="0"/>
          </a:p>
        </p:txBody>
      </p:sp>
    </p:spTree>
    <p:extLst>
      <p:ext uri="{BB962C8B-B14F-4D97-AF65-F5344CB8AC3E}">
        <p14:creationId xmlns:p14="http://schemas.microsoft.com/office/powerpoint/2010/main" val="86707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sz="quarter" idx="10"/>
          </p:nvPr>
        </p:nvSpPr>
        <p:spPr/>
        <p:txBody>
          <a:bodyPr/>
          <a:lstStyle/>
          <a:p>
            <a:endParaRPr lang="en-US"/>
          </a:p>
        </p:txBody>
      </p:sp>
      <p:graphicFrame>
        <p:nvGraphicFramePr>
          <p:cNvPr id="3" name="Table 2"/>
          <p:cNvGraphicFramePr>
            <a:graphicFrameLocks noGrp="1"/>
          </p:cNvGraphicFramePr>
          <p:nvPr>
            <p:extLst/>
          </p:nvPr>
        </p:nvGraphicFramePr>
        <p:xfrm>
          <a:off x="241004" y="587732"/>
          <a:ext cx="2765058" cy="4229735"/>
        </p:xfrm>
        <a:graphic>
          <a:graphicData uri="http://schemas.openxmlformats.org/drawingml/2006/table">
            <a:tbl>
              <a:tblPr firstRow="1" bandRow="1">
                <a:tableStyleId>{5940675A-B579-460E-94D1-54222C63F5DA}</a:tableStyleId>
              </a:tblPr>
              <a:tblGrid>
                <a:gridCol w="2765058">
                  <a:extLst>
                    <a:ext uri="{9D8B030D-6E8A-4147-A177-3AD203B41FA5}">
                      <a16:colId xmlns:a16="http://schemas.microsoft.com/office/drawing/2014/main" xmlns="" val="20000"/>
                    </a:ext>
                  </a:extLst>
                </a:gridCol>
              </a:tblGrid>
              <a:tr h="399260">
                <a:tc>
                  <a:txBody>
                    <a:bodyPr/>
                    <a:lstStyle/>
                    <a:p>
                      <a:pPr marL="0" indent="0">
                        <a:buFont typeface="Arial" panose="020B0604020202020204" pitchFamily="34" charset="0"/>
                        <a:buNone/>
                      </a:pPr>
                      <a:r>
                        <a:rPr lang="sl-SI" sz="2400" b="1" dirty="0">
                          <a:solidFill>
                            <a:schemeClr val="bg2"/>
                          </a:solidFill>
                        </a:rPr>
                        <a:t>Metodologija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422157">
                <a:tc>
                  <a:txBody>
                    <a:bodyPr/>
                    <a:lstStyle/>
                    <a:p>
                      <a:pPr marL="248400" lvl="0" indent="-176400">
                        <a:lnSpc>
                          <a:spcPct val="130000"/>
                        </a:lnSpc>
                        <a:buFont typeface="Arial"/>
                        <a:buChar char="•"/>
                      </a:pPr>
                      <a:r>
                        <a:rPr lang="sl-SI" sz="1200" dirty="0">
                          <a:solidFill>
                            <a:schemeClr val="bg2"/>
                          </a:solidFill>
                        </a:rPr>
                        <a:t>Izhodiščni koncept</a:t>
                      </a:r>
                      <a:r>
                        <a:rPr lang="sl-SI" sz="1200" baseline="0" dirty="0">
                          <a:solidFill>
                            <a:schemeClr val="bg2"/>
                          </a:solidFill>
                        </a:rPr>
                        <a:t>, osnovan na različnih virih.</a:t>
                      </a:r>
                    </a:p>
                    <a:p>
                      <a:pPr marL="248400" lvl="0" indent="-176400">
                        <a:lnSpc>
                          <a:spcPct val="130000"/>
                        </a:lnSpc>
                        <a:buFont typeface="Arial"/>
                        <a:buChar char="•"/>
                      </a:pPr>
                      <a:r>
                        <a:rPr lang="sl-SI" sz="1200" baseline="0" dirty="0">
                          <a:solidFill>
                            <a:schemeClr val="bg2"/>
                          </a:solidFill>
                        </a:rPr>
                        <a:t>Operacionalizacija koncepta v širši merski model (75 trditev).</a:t>
                      </a:r>
                    </a:p>
                    <a:p>
                      <a:pPr marL="248400" lvl="0" indent="-176400">
                        <a:lnSpc>
                          <a:spcPct val="130000"/>
                        </a:lnSpc>
                        <a:buFont typeface="Arial"/>
                        <a:buChar char="•"/>
                      </a:pPr>
                      <a:r>
                        <a:rPr lang="sl-SI" sz="1200" baseline="0" dirty="0">
                          <a:solidFill>
                            <a:schemeClr val="bg2"/>
                          </a:solidFill>
                        </a:rPr>
                        <a:t>Prvo testiranje in redukcija modela (n=100).</a:t>
                      </a:r>
                    </a:p>
                    <a:p>
                      <a:pPr marL="248400" lvl="0" indent="-176400">
                        <a:lnSpc>
                          <a:spcPct val="130000"/>
                        </a:lnSpc>
                        <a:buFont typeface="Arial"/>
                        <a:buChar char="•"/>
                      </a:pPr>
                      <a:r>
                        <a:rPr lang="sl-SI" sz="1200" baseline="0" dirty="0">
                          <a:solidFill>
                            <a:schemeClr val="bg2"/>
                          </a:solidFill>
                        </a:rPr>
                        <a:t>Drugo testiranje in končni izbor trditev (n=300).</a:t>
                      </a:r>
                      <a:endParaRPr lang="sl-SI" sz="120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186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600" dirty="0" err="1">
                          <a:solidFill>
                            <a:schemeClr val="bg2"/>
                          </a:solidFill>
                        </a:rPr>
                        <a:t>Segmentacija</a:t>
                      </a:r>
                      <a:r>
                        <a:rPr lang="sl-SI" sz="1600" dirty="0">
                          <a:solidFill>
                            <a:schemeClr val="bg2"/>
                          </a:solidFill>
                        </a:rPr>
                        <a:t> je namenjena spremljanju trendov</a:t>
                      </a:r>
                      <a:r>
                        <a:rPr lang="sl-SI" sz="1600" baseline="0" dirty="0">
                          <a:solidFill>
                            <a:schemeClr val="bg2"/>
                          </a:solidFill>
                        </a:rPr>
                        <a:t> pri nakupovanju hrane. Merilo sprememb bo razlika v velikosti posameznih segmentov in njihova </a:t>
                      </a:r>
                      <a:r>
                        <a:rPr lang="sl-SI" sz="1600" baseline="0" dirty="0" err="1">
                          <a:solidFill>
                            <a:schemeClr val="bg2"/>
                          </a:solidFill>
                        </a:rPr>
                        <a:t>socio</a:t>
                      </a:r>
                      <a:r>
                        <a:rPr lang="sl-SI" sz="1600" baseline="0" dirty="0">
                          <a:solidFill>
                            <a:schemeClr val="bg2"/>
                          </a:solidFill>
                        </a:rPr>
                        <a:t>-demografska struktura.</a:t>
                      </a:r>
                      <a:endParaRPr lang="sl-SI" sz="160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pic>
        <p:nvPicPr>
          <p:cNvPr id="7" name="Picture 6"/>
          <p:cNvPicPr>
            <a:picLocks noChangeAspect="1"/>
          </p:cNvPicPr>
          <p:nvPr/>
        </p:nvPicPr>
        <p:blipFill rotWithShape="1">
          <a:blip r:embed="rId2"/>
          <a:srcRect r="16385"/>
          <a:stretch/>
        </p:blipFill>
        <p:spPr>
          <a:xfrm>
            <a:off x="2201029" y="752683"/>
            <a:ext cx="6444495" cy="3834983"/>
          </a:xfrm>
          <a:prstGeom prst="rect">
            <a:avLst/>
          </a:prstGeom>
        </p:spPr>
      </p:pic>
      <p:grpSp>
        <p:nvGrpSpPr>
          <p:cNvPr id="16" name="Group 15">
            <a:extLst>
              <a:ext uri="{FF2B5EF4-FFF2-40B4-BE49-F238E27FC236}">
                <a16:creationId xmlns:a16="http://schemas.microsoft.com/office/drawing/2014/main" xmlns="" id="{3889A178-A5ED-41A4-BF24-417DD05BAA0B}"/>
              </a:ext>
            </a:extLst>
          </p:cNvPr>
          <p:cNvGrpSpPr/>
          <p:nvPr/>
        </p:nvGrpSpPr>
        <p:grpSpPr>
          <a:xfrm>
            <a:off x="5085447" y="1080408"/>
            <a:ext cx="144000" cy="166370"/>
            <a:chOff x="1554480" y="1708151"/>
            <a:chExt cx="144000" cy="166370"/>
          </a:xfrm>
        </p:grpSpPr>
        <p:sp>
          <p:nvSpPr>
            <p:cNvPr id="17" name="Rectangle 16">
              <a:extLst>
                <a:ext uri="{FF2B5EF4-FFF2-40B4-BE49-F238E27FC236}">
                  <a16:creationId xmlns:a16="http://schemas.microsoft.com/office/drawing/2014/main" xmlns="" id="{E698394C-6F3C-4467-8920-F797D6D6CE83}"/>
                </a:ext>
              </a:extLst>
            </p:cNvPr>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18" name="Straight Arrow Connector 17">
              <a:extLst>
                <a:ext uri="{FF2B5EF4-FFF2-40B4-BE49-F238E27FC236}">
                  <a16:creationId xmlns:a16="http://schemas.microsoft.com/office/drawing/2014/main" xmlns="" id="{CA24A078-9905-4D99-A825-028D6B6539FA}"/>
                </a:ext>
              </a:extLst>
            </p:cNvPr>
            <p:cNvCxnSpPr/>
            <p:nvPr/>
          </p:nvCxnSpPr>
          <p:spPr>
            <a:xfrm>
              <a:off x="1626190"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5173299" y="994541"/>
            <a:ext cx="404973" cy="253916"/>
          </a:xfrm>
          <a:prstGeom prst="rect">
            <a:avLst/>
          </a:prstGeom>
          <a:noFill/>
        </p:spPr>
        <p:txBody>
          <a:bodyPr wrap="square" rtlCol="0">
            <a:spAutoFit/>
          </a:bodyPr>
          <a:lstStyle/>
          <a:p>
            <a:r>
              <a:rPr lang="sl-SI" sz="1050" b="1" dirty="0">
                <a:solidFill>
                  <a:schemeClr val="accent4"/>
                </a:solidFill>
              </a:rPr>
              <a:t>-3</a:t>
            </a:r>
            <a:endParaRPr lang="sl-SI" b="1" dirty="0">
              <a:solidFill>
                <a:schemeClr val="accent4"/>
              </a:solidFill>
            </a:endParaRPr>
          </a:p>
        </p:txBody>
      </p:sp>
      <p:sp>
        <p:nvSpPr>
          <p:cNvPr id="20" name="Content Placeholder 2"/>
          <p:cNvSpPr txBox="1">
            <a:spLocks/>
          </p:cNvSpPr>
          <p:nvPr/>
        </p:nvSpPr>
        <p:spPr>
          <a:xfrm>
            <a:off x="3354712" y="4737535"/>
            <a:ext cx="4914078"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a:t>
            </a:r>
          </a:p>
          <a:p>
            <a:r>
              <a:rPr lang="sl-SI" sz="950" i="1" dirty="0">
                <a:solidFill>
                  <a:schemeClr val="bg1">
                    <a:lumMod val="50000"/>
                  </a:schemeClr>
                </a:solidFill>
              </a:rPr>
              <a:t>s preteklim merjenjem. Številka v kvadratku predstavlja razliko v % točkah.</a:t>
            </a:r>
          </a:p>
        </p:txBody>
      </p:sp>
      <p:cxnSp>
        <p:nvCxnSpPr>
          <p:cNvPr id="21" name="Straight Arrow Connector 20"/>
          <p:cNvCxnSpPr/>
          <p:nvPr/>
        </p:nvCxnSpPr>
        <p:spPr>
          <a:xfrm rot="10800000">
            <a:off x="6417060" y="4706781"/>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887661" y="4700016"/>
            <a:ext cx="144000" cy="166370"/>
            <a:chOff x="1554480" y="1708151"/>
            <a:chExt cx="144000" cy="166370"/>
          </a:xfrm>
        </p:grpSpPr>
        <p:sp>
          <p:nvSpPr>
            <p:cNvPr id="23" name="Rectangle 22"/>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24" name="Straight Arrow Connector 23"/>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5" name="Rectangle 24"/>
          <p:cNvSpPr/>
          <p:nvPr/>
        </p:nvSpPr>
        <p:spPr>
          <a:xfrm>
            <a:off x="4691758" y="1055287"/>
            <a:ext cx="716267" cy="211084"/>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15" name="Rectangle 14">
            <a:extLst>
              <a:ext uri="{FF2B5EF4-FFF2-40B4-BE49-F238E27FC236}">
                <a16:creationId xmlns:a16="http://schemas.microsoft.com/office/drawing/2014/main" xmlns="" id="{CDAE37F4-8D01-4E24-B5DE-33F5D7F880E3}"/>
              </a:ext>
            </a:extLst>
          </p:cNvPr>
          <p:cNvSpPr/>
          <p:nvPr/>
        </p:nvSpPr>
        <p:spPr>
          <a:xfrm>
            <a:off x="3457828" y="242456"/>
            <a:ext cx="5254371" cy="56319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chemeClr val="tx1"/>
                </a:solidFill>
              </a:rPr>
              <a:t>Razlika</a:t>
            </a:r>
            <a:r>
              <a:rPr lang="en-US" sz="1200" dirty="0">
                <a:solidFill>
                  <a:schemeClr val="tx1"/>
                </a:solidFill>
              </a:rPr>
              <a:t> v </a:t>
            </a:r>
            <a:r>
              <a:rPr lang="en-US" sz="1200" dirty="0" err="1">
                <a:solidFill>
                  <a:schemeClr val="tx1"/>
                </a:solidFill>
              </a:rPr>
              <a:t>deležu</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sicer</a:t>
            </a:r>
            <a:r>
              <a:rPr lang="en-US" sz="1200" dirty="0">
                <a:solidFill>
                  <a:schemeClr val="tx1"/>
                </a:solidFill>
              </a:rPr>
              <a:t> </a:t>
            </a:r>
            <a:r>
              <a:rPr lang="en-US" sz="1200" dirty="0" err="1">
                <a:solidFill>
                  <a:schemeClr val="tx1"/>
                </a:solidFill>
              </a:rPr>
              <a:t>značilna</a:t>
            </a:r>
            <a:r>
              <a:rPr lang="en-US" sz="1200" dirty="0">
                <a:solidFill>
                  <a:schemeClr val="tx1"/>
                </a:solidFill>
              </a:rPr>
              <a:t>, a </a:t>
            </a:r>
            <a:r>
              <a:rPr lang="en-US" sz="1200" dirty="0" err="1">
                <a:solidFill>
                  <a:schemeClr val="tx1"/>
                </a:solidFill>
              </a:rPr>
              <a:t>nižji</a:t>
            </a:r>
            <a:r>
              <a:rPr lang="en-US" sz="1200" dirty="0">
                <a:solidFill>
                  <a:schemeClr val="tx1"/>
                </a:solidFill>
              </a:rPr>
              <a:t> </a:t>
            </a:r>
            <a:r>
              <a:rPr lang="en-US" sz="1200" dirty="0" err="1">
                <a:solidFill>
                  <a:schemeClr val="tx1"/>
                </a:solidFill>
              </a:rPr>
              <a:t>delež</a:t>
            </a:r>
            <a:r>
              <a:rPr lang="en-US" sz="1200" dirty="0">
                <a:solidFill>
                  <a:schemeClr val="tx1"/>
                </a:solidFill>
              </a:rPr>
              <a:t> </a:t>
            </a:r>
            <a:r>
              <a:rPr lang="en-US" sz="1200" dirty="0" err="1">
                <a:solidFill>
                  <a:schemeClr val="tx1"/>
                </a:solidFill>
              </a:rPr>
              <a:t>gre</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račun</a:t>
            </a:r>
            <a:r>
              <a:rPr lang="en-US" sz="1200" dirty="0">
                <a:solidFill>
                  <a:schemeClr val="tx1"/>
                </a:solidFill>
              </a:rPr>
              <a:t> le </a:t>
            </a:r>
            <a:r>
              <a:rPr lang="en-US" sz="1200" dirty="0" err="1">
                <a:solidFill>
                  <a:schemeClr val="tx1"/>
                </a:solidFill>
              </a:rPr>
              <a:t>rahlega</a:t>
            </a:r>
            <a:r>
              <a:rPr lang="en-US" sz="1200" dirty="0">
                <a:solidFill>
                  <a:schemeClr val="tx1"/>
                </a:solidFill>
              </a:rPr>
              <a:t> </a:t>
            </a:r>
            <a:r>
              <a:rPr lang="en-US" sz="1200" dirty="0" err="1">
                <a:solidFill>
                  <a:schemeClr val="tx1"/>
                </a:solidFill>
              </a:rPr>
              <a:t>povečanja</a:t>
            </a:r>
            <a:r>
              <a:rPr lang="en-US" sz="1200" dirty="0">
                <a:solidFill>
                  <a:schemeClr val="tx1"/>
                </a:solidFill>
              </a:rPr>
              <a:t> </a:t>
            </a:r>
            <a:r>
              <a:rPr lang="en-US" sz="1200" dirty="0" err="1">
                <a:solidFill>
                  <a:schemeClr val="tx1"/>
                </a:solidFill>
              </a:rPr>
              <a:t>deležev</a:t>
            </a:r>
            <a:r>
              <a:rPr lang="en-US" sz="1200" dirty="0">
                <a:solidFill>
                  <a:schemeClr val="tx1"/>
                </a:solidFill>
              </a:rPr>
              <a:t> </a:t>
            </a:r>
            <a:r>
              <a:rPr lang="en-US" sz="1200" dirty="0" err="1">
                <a:solidFill>
                  <a:schemeClr val="tx1"/>
                </a:solidFill>
              </a:rPr>
              <a:t>treh</a:t>
            </a:r>
            <a:r>
              <a:rPr lang="en-US" sz="1200" dirty="0">
                <a:solidFill>
                  <a:schemeClr val="tx1"/>
                </a:solidFill>
              </a:rPr>
              <a:t> </a:t>
            </a:r>
            <a:r>
              <a:rPr lang="en-US" sz="1200" dirty="0" err="1">
                <a:solidFill>
                  <a:schemeClr val="tx1"/>
                </a:solidFill>
              </a:rPr>
              <a:t>drugih</a:t>
            </a:r>
            <a:r>
              <a:rPr lang="en-US" sz="1200" dirty="0">
                <a:solidFill>
                  <a:schemeClr val="tx1"/>
                </a:solidFill>
              </a:rPr>
              <a:t> </a:t>
            </a:r>
            <a:r>
              <a:rPr lang="en-US" sz="1200" dirty="0" err="1">
                <a:solidFill>
                  <a:schemeClr val="tx1"/>
                </a:solidFill>
              </a:rPr>
              <a:t>segmentov</a:t>
            </a:r>
            <a:r>
              <a:rPr lang="en-US" sz="1200" dirty="0">
                <a:solidFill>
                  <a:schemeClr val="tx1"/>
                </a:solidFill>
              </a:rPr>
              <a:t>, </a:t>
            </a:r>
            <a:r>
              <a:rPr lang="en-US" sz="1200" dirty="0" err="1">
                <a:solidFill>
                  <a:schemeClr val="tx1"/>
                </a:solidFill>
              </a:rPr>
              <a:t>zato</a:t>
            </a:r>
            <a:r>
              <a:rPr lang="en-US" sz="1200" dirty="0">
                <a:solidFill>
                  <a:schemeClr val="tx1"/>
                </a:solidFill>
              </a:rPr>
              <a:t> to </a:t>
            </a:r>
            <a:r>
              <a:rPr lang="en-US" sz="1200" dirty="0" err="1">
                <a:solidFill>
                  <a:schemeClr val="tx1"/>
                </a:solidFill>
              </a:rPr>
              <a:t>spremembo</a:t>
            </a:r>
            <a:r>
              <a:rPr lang="en-US" sz="1200" dirty="0">
                <a:solidFill>
                  <a:schemeClr val="tx1"/>
                </a:solidFill>
              </a:rPr>
              <a:t> </a:t>
            </a:r>
            <a:r>
              <a:rPr lang="en-US" sz="1200" dirty="0" err="1">
                <a:solidFill>
                  <a:schemeClr val="tx1"/>
                </a:solidFill>
              </a:rPr>
              <a:t>pripisujemo</a:t>
            </a:r>
            <a:r>
              <a:rPr lang="en-US" sz="1200" dirty="0">
                <a:solidFill>
                  <a:schemeClr val="tx1"/>
                </a:solidFill>
              </a:rPr>
              <a:t> </a:t>
            </a:r>
            <a:r>
              <a:rPr lang="en-US" sz="1200" dirty="0" err="1">
                <a:solidFill>
                  <a:schemeClr val="tx1"/>
                </a:solidFill>
              </a:rPr>
              <a:t>bolj</a:t>
            </a:r>
            <a:r>
              <a:rPr lang="en-US" sz="1200" dirty="0">
                <a:solidFill>
                  <a:schemeClr val="tx1"/>
                </a:solidFill>
              </a:rPr>
              <a:t> </a:t>
            </a:r>
            <a:r>
              <a:rPr lang="en-US" sz="1200" dirty="0" err="1">
                <a:solidFill>
                  <a:schemeClr val="tx1"/>
                </a:solidFill>
              </a:rPr>
              <a:t>naključju</a:t>
            </a:r>
            <a:r>
              <a:rPr lang="en-US" sz="1200" dirty="0">
                <a:solidFill>
                  <a:schemeClr val="tx1"/>
                </a:solidFill>
              </a:rPr>
              <a:t> </a:t>
            </a:r>
            <a:r>
              <a:rPr lang="en-US" sz="1200" dirty="0" err="1">
                <a:solidFill>
                  <a:schemeClr val="tx1"/>
                </a:solidFill>
              </a:rPr>
              <a:t>kot</a:t>
            </a:r>
            <a:r>
              <a:rPr lang="en-US" sz="1200" dirty="0">
                <a:solidFill>
                  <a:schemeClr val="tx1"/>
                </a:solidFill>
              </a:rPr>
              <a:t> pa </a:t>
            </a:r>
            <a:r>
              <a:rPr lang="en-US" sz="1200" dirty="0" err="1">
                <a:solidFill>
                  <a:schemeClr val="tx1"/>
                </a:solidFill>
              </a:rPr>
              <a:t>kakšnim</a:t>
            </a:r>
            <a:r>
              <a:rPr lang="en-US" sz="1200" dirty="0">
                <a:solidFill>
                  <a:schemeClr val="tx1"/>
                </a:solidFill>
              </a:rPr>
              <a:t> </a:t>
            </a:r>
            <a:r>
              <a:rPr lang="en-US" sz="1200" dirty="0" err="1">
                <a:solidFill>
                  <a:schemeClr val="tx1"/>
                </a:solidFill>
              </a:rPr>
              <a:t>vsebinskim</a:t>
            </a:r>
            <a:r>
              <a:rPr lang="en-US" sz="1200" dirty="0">
                <a:solidFill>
                  <a:schemeClr val="tx1"/>
                </a:solidFill>
              </a:rPr>
              <a:t> </a:t>
            </a:r>
            <a:r>
              <a:rPr lang="en-US" sz="1200" dirty="0" err="1">
                <a:solidFill>
                  <a:schemeClr val="tx1"/>
                </a:solidFill>
              </a:rPr>
              <a:t>razlogom</a:t>
            </a:r>
            <a:r>
              <a:rPr lang="en-US" sz="1200" dirty="0">
                <a:solidFill>
                  <a:schemeClr val="tx1"/>
                </a:solidFill>
              </a:rPr>
              <a:t>, </a:t>
            </a:r>
            <a:r>
              <a:rPr lang="en-US" sz="1200" dirty="0" err="1">
                <a:solidFill>
                  <a:schemeClr val="tx1"/>
                </a:solidFill>
              </a:rPr>
              <a:t>skratka</a:t>
            </a:r>
            <a:r>
              <a:rPr lang="en-US" sz="1200" dirty="0">
                <a:solidFill>
                  <a:schemeClr val="tx1"/>
                </a:solidFill>
              </a:rPr>
              <a:t>, da ne </a:t>
            </a:r>
            <a:r>
              <a:rPr lang="en-US" sz="1200" dirty="0" err="1">
                <a:solidFill>
                  <a:schemeClr val="tx1"/>
                </a:solidFill>
              </a:rPr>
              <a:t>gre</a:t>
            </a:r>
            <a:r>
              <a:rPr lang="en-US" sz="1200" dirty="0">
                <a:solidFill>
                  <a:schemeClr val="tx1"/>
                </a:solidFill>
              </a:rPr>
              <a:t> </a:t>
            </a:r>
            <a:r>
              <a:rPr lang="en-US" sz="1200" dirty="0" err="1">
                <a:solidFill>
                  <a:schemeClr val="tx1"/>
                </a:solidFill>
              </a:rPr>
              <a:t>za</a:t>
            </a:r>
            <a:r>
              <a:rPr lang="en-US" sz="1200" dirty="0">
                <a:solidFill>
                  <a:schemeClr val="tx1"/>
                </a:solidFill>
              </a:rPr>
              <a:t> </a:t>
            </a:r>
            <a:r>
              <a:rPr lang="en-US" sz="1200" dirty="0" err="1">
                <a:solidFill>
                  <a:schemeClr val="tx1"/>
                </a:solidFill>
              </a:rPr>
              <a:t>spremembo</a:t>
            </a:r>
            <a:r>
              <a:rPr lang="en-US" sz="1200" dirty="0">
                <a:solidFill>
                  <a:schemeClr val="tx1"/>
                </a:solidFill>
              </a:rPr>
              <a:t> </a:t>
            </a:r>
            <a:r>
              <a:rPr lang="en-US" sz="1200" dirty="0" err="1">
                <a:solidFill>
                  <a:schemeClr val="tx1"/>
                </a:solidFill>
              </a:rPr>
              <a:t>kot</a:t>
            </a:r>
            <a:r>
              <a:rPr lang="en-US" sz="1200" dirty="0">
                <a:solidFill>
                  <a:schemeClr val="tx1"/>
                </a:solidFill>
              </a:rPr>
              <a:t> </a:t>
            </a:r>
            <a:r>
              <a:rPr lang="en-US" sz="1200" dirty="0" err="1">
                <a:solidFill>
                  <a:schemeClr val="tx1"/>
                </a:solidFill>
              </a:rPr>
              <a:t>tako</a:t>
            </a:r>
            <a:r>
              <a:rPr lang="en-US" sz="1200" dirty="0">
                <a:solidFill>
                  <a:schemeClr val="tx1"/>
                </a:solidFill>
              </a:rPr>
              <a:t>.</a:t>
            </a:r>
          </a:p>
        </p:txBody>
      </p:sp>
    </p:spTree>
    <p:extLst>
      <p:ext uri="{BB962C8B-B14F-4D97-AF65-F5344CB8AC3E}">
        <p14:creationId xmlns:p14="http://schemas.microsoft.com/office/powerpoint/2010/main" val="3907783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6959" y="3591442"/>
            <a:ext cx="7229595" cy="762000"/>
          </a:xfrm>
        </p:spPr>
        <p:txBody>
          <a:bodyPr/>
          <a:lstStyle/>
          <a:p>
            <a:r>
              <a:rPr lang="sl-SI" dirty="0"/>
              <a:t>Doseganje ciljev</a:t>
            </a:r>
          </a:p>
        </p:txBody>
      </p:sp>
      <p:sp>
        <p:nvSpPr>
          <p:cNvPr id="2" name="Text Placeholder 1"/>
          <p:cNvSpPr>
            <a:spLocks noGrp="1"/>
          </p:cNvSpPr>
          <p:nvPr>
            <p:ph type="body" sz="quarter" idx="11"/>
          </p:nvPr>
        </p:nvSpPr>
        <p:spPr>
          <a:xfrm>
            <a:off x="366959" y="4353441"/>
            <a:ext cx="6467413" cy="738371"/>
          </a:xfrm>
        </p:spPr>
        <p:txBody>
          <a:bodyPr/>
          <a:lstStyle/>
          <a:p>
            <a:r>
              <a:rPr lang="sl-SI" dirty="0" err="1"/>
              <a:t>Kompozitni</a:t>
            </a:r>
            <a:r>
              <a:rPr lang="sl-SI" dirty="0"/>
              <a:t> indikatorji za spremljanje opredeljenih ciljev kampanje</a:t>
            </a:r>
            <a:endParaRPr lang="en-US" dirty="0"/>
          </a:p>
        </p:txBody>
      </p:sp>
    </p:spTree>
    <p:extLst>
      <p:ext uri="{BB962C8B-B14F-4D97-AF65-F5344CB8AC3E}">
        <p14:creationId xmlns:p14="http://schemas.microsoft.com/office/powerpoint/2010/main" val="137378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sz="quarter" idx="10"/>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49630477"/>
              </p:ext>
            </p:extLst>
          </p:nvPr>
        </p:nvGraphicFramePr>
        <p:xfrm>
          <a:off x="241004" y="587732"/>
          <a:ext cx="2765058" cy="4187127"/>
        </p:xfrm>
        <a:graphic>
          <a:graphicData uri="http://schemas.openxmlformats.org/drawingml/2006/table">
            <a:tbl>
              <a:tblPr firstRow="1" bandRow="1">
                <a:tableStyleId>{5940675A-B579-460E-94D1-54222C63F5DA}</a:tableStyleId>
              </a:tblPr>
              <a:tblGrid>
                <a:gridCol w="2765058">
                  <a:extLst>
                    <a:ext uri="{9D8B030D-6E8A-4147-A177-3AD203B41FA5}">
                      <a16:colId xmlns:a16="http://schemas.microsoft.com/office/drawing/2014/main" xmlns="" val="20000"/>
                    </a:ext>
                  </a:extLst>
                </a:gridCol>
              </a:tblGrid>
              <a:tr h="399260">
                <a:tc>
                  <a:txBody>
                    <a:bodyPr/>
                    <a:lstStyle/>
                    <a:p>
                      <a:pPr marL="0" indent="0">
                        <a:buFont typeface="Arial" panose="020B0604020202020204" pitchFamily="34" charset="0"/>
                        <a:buNone/>
                      </a:pPr>
                      <a:r>
                        <a:rPr lang="sl-SI" sz="2400" b="1" dirty="0">
                          <a:solidFill>
                            <a:schemeClr val="bg2"/>
                          </a:solidFill>
                        </a:rPr>
                        <a:t>Metodologija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422157">
                <a:tc>
                  <a:txBody>
                    <a:bodyPr/>
                    <a:lstStyle/>
                    <a:p>
                      <a:pPr marL="248400" lvl="0" indent="-176400">
                        <a:lnSpc>
                          <a:spcPct val="130000"/>
                        </a:lnSpc>
                        <a:buFont typeface="Arial"/>
                        <a:buChar char="•"/>
                      </a:pPr>
                      <a:r>
                        <a:rPr lang="sl-SI" sz="1100" baseline="0" dirty="0">
                          <a:solidFill>
                            <a:schemeClr val="bg2"/>
                          </a:solidFill>
                        </a:rPr>
                        <a:t>Za vsak cilj </a:t>
                      </a:r>
                      <a:r>
                        <a:rPr lang="en-US" sz="1100" baseline="0" dirty="0" err="1">
                          <a:solidFill>
                            <a:schemeClr val="bg2"/>
                          </a:solidFill>
                        </a:rPr>
                        <a:t>je</a:t>
                      </a:r>
                      <a:r>
                        <a:rPr lang="en-US" sz="1100" baseline="0" dirty="0">
                          <a:solidFill>
                            <a:schemeClr val="bg2"/>
                          </a:solidFill>
                        </a:rPr>
                        <a:t> </a:t>
                      </a:r>
                      <a:r>
                        <a:rPr lang="sl-SI" sz="1100" baseline="0" dirty="0">
                          <a:solidFill>
                            <a:schemeClr val="bg2"/>
                          </a:solidFill>
                        </a:rPr>
                        <a:t>bilo določenih več trditev, z dvema možnima odgovoroma: se bolj strinjam (vrednost 1), se bolj ne strinjam (vrednost 2).</a:t>
                      </a:r>
                    </a:p>
                    <a:p>
                      <a:pPr marL="248400" lvl="0" indent="-176400">
                        <a:lnSpc>
                          <a:spcPct val="130000"/>
                        </a:lnSpc>
                        <a:buFont typeface="Arial"/>
                        <a:buChar char="•"/>
                      </a:pPr>
                      <a:r>
                        <a:rPr lang="sl-SI" sz="1100" baseline="0" dirty="0">
                          <a:solidFill>
                            <a:schemeClr val="bg2"/>
                          </a:solidFill>
                        </a:rPr>
                        <a:t>Rezultati  - vrednosti odgovorov za posamezen cilj se seštejejo.</a:t>
                      </a:r>
                    </a:p>
                    <a:p>
                      <a:pPr marL="248400" lvl="0" indent="-176400">
                        <a:lnSpc>
                          <a:spcPct val="130000"/>
                        </a:lnSpc>
                        <a:buFont typeface="Arial"/>
                        <a:buChar char="•"/>
                      </a:pPr>
                      <a:r>
                        <a:rPr lang="sl-SI" sz="1100" baseline="0" dirty="0">
                          <a:solidFill>
                            <a:schemeClr val="bg2"/>
                          </a:solidFill>
                        </a:rPr>
                        <a:t>Seštevek se razvrsti v tri skupine: nizka, srednja in visoka vrednost.</a:t>
                      </a:r>
                    </a:p>
                    <a:p>
                      <a:pPr marL="248400" lvl="0" indent="-176400">
                        <a:lnSpc>
                          <a:spcPct val="130000"/>
                        </a:lnSpc>
                        <a:buFont typeface="Arial"/>
                        <a:buChar char="•"/>
                      </a:pPr>
                      <a:r>
                        <a:rPr lang="sl-SI" sz="1100" baseline="0" dirty="0">
                          <a:solidFill>
                            <a:schemeClr val="bg2"/>
                          </a:solidFill>
                        </a:rPr>
                        <a:t>Indikator je razlika med deležem visokih in deležem nizkih vrednosti.</a:t>
                      </a:r>
                    </a:p>
                    <a:p>
                      <a:pPr marL="248400" lvl="0" indent="-176400">
                        <a:lnSpc>
                          <a:spcPct val="130000"/>
                        </a:lnSpc>
                        <a:buFont typeface="Arial"/>
                        <a:buChar char="•"/>
                      </a:pPr>
                      <a:r>
                        <a:rPr lang="sl-SI" sz="1100" baseline="0" dirty="0">
                          <a:solidFill>
                            <a:schemeClr val="bg2"/>
                          </a:solidFill>
                        </a:rPr>
                        <a:t>Razpon vrednosti indikatorja je od -100 (vsi se bolj ne strinjajo na vseh trditvah) do 100 (vsi se bolj strinjajo na vseh…)</a:t>
                      </a:r>
                      <a:endParaRPr lang="sl-SI" sz="110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186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dirty="0">
                          <a:solidFill>
                            <a:schemeClr val="bg2"/>
                          </a:solidFill>
                        </a:rPr>
                        <a:t>Gre za metodologijo, ki se</a:t>
                      </a:r>
                      <a:r>
                        <a:rPr lang="sl-SI" sz="1200" baseline="0" dirty="0">
                          <a:solidFill>
                            <a:schemeClr val="bg2"/>
                          </a:solidFill>
                        </a:rPr>
                        <a:t> zgleduje po načinu izračuna m</a:t>
                      </a:r>
                      <a:r>
                        <a:rPr lang="sl-SI" sz="1200" dirty="0">
                          <a:solidFill>
                            <a:schemeClr val="bg2"/>
                          </a:solidFill>
                        </a:rPr>
                        <a:t>ednarodno uveljavljenega indikatorja</a:t>
                      </a:r>
                      <a:r>
                        <a:rPr lang="sl-SI" sz="1200" baseline="0" dirty="0">
                          <a:solidFill>
                            <a:schemeClr val="bg2"/>
                          </a:solidFill>
                        </a:rPr>
                        <a:t> NPS (</a:t>
                      </a:r>
                      <a:r>
                        <a:rPr lang="sl-SI" sz="1200" baseline="0" dirty="0" err="1">
                          <a:solidFill>
                            <a:schemeClr val="bg2"/>
                          </a:solidFill>
                        </a:rPr>
                        <a:t>net</a:t>
                      </a:r>
                      <a:r>
                        <a:rPr lang="sl-SI" sz="1200" baseline="0" dirty="0">
                          <a:solidFill>
                            <a:schemeClr val="bg2"/>
                          </a:solidFill>
                        </a:rPr>
                        <a:t> </a:t>
                      </a:r>
                      <a:r>
                        <a:rPr lang="sl-SI" sz="1200" baseline="0" dirty="0" err="1">
                          <a:solidFill>
                            <a:schemeClr val="bg2"/>
                          </a:solidFill>
                        </a:rPr>
                        <a:t>promoter</a:t>
                      </a:r>
                      <a:r>
                        <a:rPr lang="sl-SI" sz="1200" baseline="0" dirty="0">
                          <a:solidFill>
                            <a:schemeClr val="bg2"/>
                          </a:solidFill>
                        </a:rPr>
                        <a:t> </a:t>
                      </a:r>
                      <a:r>
                        <a:rPr lang="sl-SI" sz="1200" baseline="0" dirty="0" err="1">
                          <a:solidFill>
                            <a:schemeClr val="bg2"/>
                          </a:solidFill>
                        </a:rPr>
                        <a:t>score</a:t>
                      </a:r>
                      <a:r>
                        <a:rPr lang="sl-SI" sz="1200" baseline="0" dirty="0">
                          <a:solidFill>
                            <a:schemeClr val="bg2"/>
                          </a:solidFill>
                        </a:rPr>
                        <a:t>).</a:t>
                      </a:r>
                      <a:endParaRPr lang="sl-SI" sz="120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87357652"/>
              </p:ext>
            </p:extLst>
          </p:nvPr>
        </p:nvGraphicFramePr>
        <p:xfrm>
          <a:off x="3336896" y="118491"/>
          <a:ext cx="5459441" cy="3966493"/>
        </p:xfrm>
        <a:graphic>
          <a:graphicData uri="http://schemas.openxmlformats.org/drawingml/2006/table">
            <a:tbl>
              <a:tblPr firstRow="1" bandRow="1">
                <a:tableStyleId>{2D5ABB26-0587-4C30-8999-92F81FD0307C}</a:tableStyleId>
              </a:tblPr>
              <a:tblGrid>
                <a:gridCol w="581054">
                  <a:extLst>
                    <a:ext uri="{9D8B030D-6E8A-4147-A177-3AD203B41FA5}">
                      <a16:colId xmlns:a16="http://schemas.microsoft.com/office/drawing/2014/main" xmlns="" val="20000"/>
                    </a:ext>
                  </a:extLst>
                </a:gridCol>
                <a:gridCol w="1339850">
                  <a:extLst>
                    <a:ext uri="{9D8B030D-6E8A-4147-A177-3AD203B41FA5}">
                      <a16:colId xmlns:a16="http://schemas.microsoft.com/office/drawing/2014/main" xmlns="" val="20001"/>
                    </a:ext>
                  </a:extLst>
                </a:gridCol>
                <a:gridCol w="2518576">
                  <a:extLst>
                    <a:ext uri="{9D8B030D-6E8A-4147-A177-3AD203B41FA5}">
                      <a16:colId xmlns:a16="http://schemas.microsoft.com/office/drawing/2014/main" xmlns="" val="20002"/>
                    </a:ext>
                  </a:extLst>
                </a:gridCol>
                <a:gridCol w="1019961">
                  <a:extLst>
                    <a:ext uri="{9D8B030D-6E8A-4147-A177-3AD203B41FA5}">
                      <a16:colId xmlns:a16="http://schemas.microsoft.com/office/drawing/2014/main" xmlns="" val="20003"/>
                    </a:ext>
                  </a:extLst>
                </a:gridCol>
              </a:tblGrid>
              <a:tr h="796573">
                <a:tc>
                  <a:txBody>
                    <a:bodyPr/>
                    <a:lstStyle/>
                    <a:p>
                      <a:r>
                        <a:rPr lang="sl-SI" sz="1000" dirty="0"/>
                        <a:t>CILJ </a:t>
                      </a:r>
                      <a:r>
                        <a:rPr lang="en-US" sz="1000" dirty="0"/>
                        <a:t>2</a:t>
                      </a:r>
                    </a:p>
                  </a:txBody>
                  <a:tcPr/>
                </a:tc>
                <a:tc>
                  <a:txBody>
                    <a:bodyPr/>
                    <a:lstStyle/>
                    <a:p>
                      <a:r>
                        <a:rPr lang="sl-SI" sz="1000" b="1" kern="1200" dirty="0">
                          <a:solidFill>
                            <a:schemeClr val="tx1"/>
                          </a:solidFill>
                          <a:effectLst/>
                          <a:latin typeface="+mn-lt"/>
                          <a:ea typeface="+mn-ea"/>
                          <a:cs typeface="+mn-cs"/>
                        </a:rPr>
                        <a:t>Želja po lokalnih proizvodih med potrošniki narašča  – za 5 % </a:t>
                      </a:r>
                      <a:endParaRPr lang="en-US" sz="1000" dirty="0"/>
                    </a:p>
                  </a:txBody>
                  <a:tcPr/>
                </a:tc>
                <a:tc>
                  <a:txBody>
                    <a:bodyPr/>
                    <a:lstStyle/>
                    <a:p>
                      <a:r>
                        <a:rPr lang="sl-SI" sz="1000" b="0" kern="1200" dirty="0">
                          <a:solidFill>
                            <a:schemeClr val="tx1"/>
                          </a:solidFill>
                          <a:effectLst/>
                          <a:latin typeface="+mn-lt"/>
                          <a:ea typeface="+mn-ea"/>
                          <a:cs typeface="+mn-cs"/>
                        </a:rPr>
                        <a:t>Ko kupujem hrano, vedno preverim, ali je poreklo slovensko.</a:t>
                      </a:r>
                      <a:endParaRPr lang="en-US" sz="1000" b="0" kern="1200" dirty="0">
                        <a:solidFill>
                          <a:schemeClr val="tx1"/>
                        </a:solidFill>
                        <a:effectLst/>
                        <a:latin typeface="+mn-lt"/>
                        <a:ea typeface="+mn-ea"/>
                        <a:cs typeface="+mn-cs"/>
                      </a:endParaRPr>
                    </a:p>
                    <a:p>
                      <a:r>
                        <a:rPr lang="sl-SI" sz="1000" b="0" kern="1200" dirty="0">
                          <a:solidFill>
                            <a:schemeClr val="tx1"/>
                          </a:solidFill>
                          <a:effectLst/>
                          <a:latin typeface="+mn-lt"/>
                          <a:ea typeface="+mn-ea"/>
                          <a:cs typeface="+mn-cs"/>
                        </a:rPr>
                        <a:t>Zato, da dobim hrano slovenskega porekla, sem pripravljen iti v točno določeno trgovino, tržnico in podobno</a:t>
                      </a:r>
                      <a:endParaRPr lang="en-US" sz="1000" b="0" kern="1200" dirty="0">
                        <a:solidFill>
                          <a:schemeClr val="tx1"/>
                        </a:solidFill>
                        <a:effectLst/>
                        <a:latin typeface="+mn-lt"/>
                        <a:ea typeface="+mn-ea"/>
                        <a:cs typeface="+mn-cs"/>
                      </a:endParaRPr>
                    </a:p>
                    <a:p>
                      <a:r>
                        <a:rPr lang="sl-SI" sz="1000" b="0" kern="1200" dirty="0">
                          <a:solidFill>
                            <a:schemeClr val="tx1"/>
                          </a:solidFill>
                          <a:effectLst/>
                          <a:latin typeface="+mn-lt"/>
                          <a:ea typeface="+mn-ea"/>
                          <a:cs typeface="+mn-cs"/>
                        </a:rPr>
                        <a:t>Najraje bi kupoval le hrano slovenskega porekla.</a:t>
                      </a:r>
                      <a:endParaRPr lang="en-US" sz="1000" b="0" kern="1200" dirty="0">
                        <a:solidFill>
                          <a:schemeClr val="tx1"/>
                        </a:solidFill>
                        <a:effectLst/>
                        <a:latin typeface="+mn-lt"/>
                        <a:ea typeface="+mn-ea"/>
                        <a:cs typeface="+mn-cs"/>
                      </a:endParaRPr>
                    </a:p>
                    <a:p>
                      <a:r>
                        <a:rPr lang="sl-SI" sz="1000" b="0" kern="1200" dirty="0">
                          <a:solidFill>
                            <a:schemeClr val="tx1"/>
                          </a:solidFill>
                          <a:effectLst/>
                          <a:latin typeface="+mn-lt"/>
                          <a:ea typeface="+mn-ea"/>
                          <a:cs typeface="+mn-cs"/>
                        </a:rPr>
                        <a:t>Za živila, ki so pridelana v Sloveniji, sem pripravljen plačati višjo ceno.</a:t>
                      </a:r>
                      <a:endParaRPr lang="en-US" sz="1000" b="0" dirty="0"/>
                    </a:p>
                  </a:txBody>
                  <a:tcPr/>
                </a:tc>
                <a:tc>
                  <a:txBody>
                    <a:bodyPr/>
                    <a:lstStyle/>
                    <a:p>
                      <a:r>
                        <a:rPr lang="sl-SI" sz="1000" dirty="0"/>
                        <a:t>4</a:t>
                      </a:r>
                      <a:r>
                        <a:rPr lang="sl-SI" sz="1000" baseline="0" dirty="0"/>
                        <a:t> = VISOKA</a:t>
                      </a:r>
                    </a:p>
                    <a:p>
                      <a:r>
                        <a:rPr lang="sl-SI" sz="1000" baseline="0" dirty="0"/>
                        <a:t>5-7 = SREDNJA</a:t>
                      </a:r>
                    </a:p>
                    <a:p>
                      <a:r>
                        <a:rPr lang="sl-SI" sz="1000" baseline="0" dirty="0"/>
                        <a:t>8 = NIZKA</a:t>
                      </a:r>
                      <a:endParaRPr lang="en-US" sz="1000" dirty="0"/>
                    </a:p>
                  </a:txBody>
                  <a:tcPr/>
                </a:tc>
                <a:extLst>
                  <a:ext uri="{0D108BD9-81ED-4DB2-BD59-A6C34878D82A}">
                    <a16:rowId xmlns:a16="http://schemas.microsoft.com/office/drawing/2014/main" xmlns="" val="10000"/>
                  </a:ext>
                </a:extLst>
              </a:tr>
              <a:tr h="796573">
                <a:tc>
                  <a:txBody>
                    <a:bodyPr/>
                    <a:lstStyle/>
                    <a:p>
                      <a:r>
                        <a:rPr lang="sl-SI" sz="1000" dirty="0"/>
                        <a:t>CILJ </a:t>
                      </a:r>
                      <a:r>
                        <a:rPr lang="en-US" sz="1000" dirty="0"/>
                        <a:t>3</a:t>
                      </a:r>
                    </a:p>
                  </a:txBody>
                  <a:tcPr/>
                </a:tc>
                <a:tc>
                  <a:txBody>
                    <a:bodyPr/>
                    <a:lstStyle/>
                    <a:p>
                      <a:r>
                        <a:rPr lang="sl-SI" sz="1000" b="1" kern="1200" dirty="0">
                          <a:solidFill>
                            <a:schemeClr val="tx1"/>
                          </a:solidFill>
                          <a:effectLst/>
                          <a:latin typeface="+mn-lt"/>
                          <a:ea typeface="+mn-ea"/>
                          <a:cs typeface="+mn-cs"/>
                        </a:rPr>
                        <a:t>Pogostost nakupa lokalnih proizvodov narašča – za 5 % </a:t>
                      </a:r>
                      <a:endParaRPr lang="en-US" sz="1000" b="1" kern="1200" dirty="0">
                        <a:solidFill>
                          <a:schemeClr val="tx1"/>
                        </a:solidFill>
                        <a:effectLst/>
                        <a:latin typeface="+mn-lt"/>
                        <a:ea typeface="+mn-ea"/>
                        <a:cs typeface="+mn-cs"/>
                      </a:endParaRPr>
                    </a:p>
                  </a:txBody>
                  <a:tcPr/>
                </a:tc>
                <a:tc>
                  <a:txBody>
                    <a:bodyPr/>
                    <a:lstStyle/>
                    <a:p>
                      <a:r>
                        <a:rPr lang="sl-SI" sz="1000" b="0" kern="1200" dirty="0">
                          <a:solidFill>
                            <a:schemeClr val="tx1"/>
                          </a:solidFill>
                          <a:effectLst/>
                          <a:latin typeface="+mn-lt"/>
                          <a:ea typeface="+mn-ea"/>
                          <a:cs typeface="+mn-cs"/>
                        </a:rPr>
                        <a:t>Opažam, da vedno pogosteje kupim živilo slovenskega porekla.</a:t>
                      </a:r>
                      <a:endParaRPr lang="en-US" sz="1000" b="0" kern="1200" dirty="0">
                        <a:solidFill>
                          <a:schemeClr val="tx1"/>
                        </a:solidFill>
                        <a:effectLst/>
                        <a:latin typeface="+mn-lt"/>
                        <a:ea typeface="+mn-ea"/>
                        <a:cs typeface="+mn-cs"/>
                      </a:endParaRPr>
                    </a:p>
                    <a:p>
                      <a:r>
                        <a:rPr lang="sl-SI" sz="1000" b="0" kern="1200" dirty="0">
                          <a:solidFill>
                            <a:schemeClr val="tx1"/>
                          </a:solidFill>
                          <a:effectLst/>
                          <a:latin typeface="+mn-lt"/>
                          <a:ea typeface="+mn-ea"/>
                          <a:cs typeface="+mn-cs"/>
                        </a:rPr>
                        <a:t>Opažam, da v gostilni, trgovini ali na tržnici vedno pogosteje zahtevam slovenske sestavine.</a:t>
                      </a:r>
                      <a:endParaRPr lang="en-US" sz="1000" b="0" dirty="0"/>
                    </a:p>
                  </a:txBody>
                  <a:tcPr/>
                </a:tc>
                <a:tc>
                  <a:txBody>
                    <a:bodyPr/>
                    <a:lstStyle/>
                    <a:p>
                      <a:r>
                        <a:rPr lang="sl-SI" sz="1000" baseline="0" dirty="0"/>
                        <a:t>2 = VISOKA</a:t>
                      </a:r>
                    </a:p>
                    <a:p>
                      <a:r>
                        <a:rPr lang="sl-SI" sz="1000" baseline="0" dirty="0"/>
                        <a:t>3 = SREDNJA</a:t>
                      </a:r>
                    </a:p>
                    <a:p>
                      <a:r>
                        <a:rPr lang="sl-SI" sz="1000" baseline="0" dirty="0"/>
                        <a:t>4 = NIZKA</a:t>
                      </a:r>
                      <a:endParaRPr lang="en-US" sz="1000" dirty="0"/>
                    </a:p>
                  </a:txBody>
                  <a:tcPr/>
                </a:tc>
                <a:extLst>
                  <a:ext uri="{0D108BD9-81ED-4DB2-BD59-A6C34878D82A}">
                    <a16:rowId xmlns:a16="http://schemas.microsoft.com/office/drawing/2014/main" xmlns="" val="10001"/>
                  </a:ext>
                </a:extLst>
              </a:tr>
              <a:tr h="796573">
                <a:tc>
                  <a:txBody>
                    <a:bodyPr/>
                    <a:lstStyle/>
                    <a:p>
                      <a:r>
                        <a:rPr lang="en-US" sz="1000" dirty="0"/>
                        <a:t>CILJ 4</a:t>
                      </a:r>
                    </a:p>
                  </a:txBody>
                  <a:tcPr/>
                </a:tc>
                <a:tc>
                  <a:txBody>
                    <a:bodyPr/>
                    <a:lstStyle/>
                    <a:p>
                      <a:r>
                        <a:rPr lang="en-US" sz="1000" b="1" kern="1200" dirty="0" err="1">
                          <a:solidFill>
                            <a:schemeClr val="tx1"/>
                          </a:solidFill>
                          <a:effectLst/>
                          <a:latin typeface="+mn-lt"/>
                          <a:ea typeface="+mn-ea"/>
                          <a:cs typeface="+mn-cs"/>
                        </a:rPr>
                        <a:t>Narašča</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strinjanje</a:t>
                      </a:r>
                      <a:r>
                        <a:rPr lang="en-US" sz="1000" b="1" kern="1200" dirty="0">
                          <a:solidFill>
                            <a:schemeClr val="tx1"/>
                          </a:solidFill>
                          <a:effectLst/>
                          <a:latin typeface="+mn-lt"/>
                          <a:ea typeface="+mn-ea"/>
                          <a:cs typeface="+mn-cs"/>
                        </a:rPr>
                        <a:t> s </a:t>
                      </a:r>
                      <a:r>
                        <a:rPr lang="en-US" sz="1000" b="1" kern="1200" dirty="0" err="1">
                          <a:solidFill>
                            <a:schemeClr val="tx1"/>
                          </a:solidFill>
                          <a:effectLst/>
                          <a:latin typeface="+mn-lt"/>
                          <a:ea typeface="+mn-ea"/>
                          <a:cs typeface="+mn-cs"/>
                        </a:rPr>
                        <a:t>trditvijo</a:t>
                      </a:r>
                      <a:r>
                        <a:rPr lang="en-US" sz="1000" b="1" kern="1200" dirty="0">
                          <a:solidFill>
                            <a:schemeClr val="tx1"/>
                          </a:solidFill>
                          <a:effectLst/>
                          <a:latin typeface="+mn-lt"/>
                          <a:ea typeface="+mn-ea"/>
                          <a:cs typeface="+mn-cs"/>
                        </a:rPr>
                        <a:t> – </a:t>
                      </a:r>
                      <a:r>
                        <a:rPr lang="en-US" sz="1000" b="1" kern="1200" dirty="0" err="1">
                          <a:solidFill>
                            <a:schemeClr val="tx1"/>
                          </a:solidFill>
                          <a:effectLst/>
                          <a:latin typeface="+mn-lt"/>
                          <a:ea typeface="+mn-ea"/>
                          <a:cs typeface="+mn-cs"/>
                        </a:rPr>
                        <a:t>lokalna</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hrana</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je</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kakovostna</a:t>
                      </a:r>
                      <a:r>
                        <a:rPr lang="en-US" sz="1000" b="1" kern="1200" dirty="0">
                          <a:solidFill>
                            <a:schemeClr val="tx1"/>
                          </a:solidFill>
                          <a:effectLst/>
                          <a:latin typeface="+mn-lt"/>
                          <a:ea typeface="+mn-ea"/>
                          <a:cs typeface="+mn-cs"/>
                        </a:rPr>
                        <a:t> – </a:t>
                      </a:r>
                      <a:r>
                        <a:rPr lang="en-US" sz="1000" b="1" kern="1200" dirty="0" err="1">
                          <a:solidFill>
                            <a:schemeClr val="tx1"/>
                          </a:solidFill>
                          <a:effectLst/>
                          <a:latin typeface="+mn-lt"/>
                          <a:ea typeface="+mn-ea"/>
                          <a:cs typeface="+mn-cs"/>
                        </a:rPr>
                        <a:t>za</a:t>
                      </a:r>
                      <a:r>
                        <a:rPr lang="en-US" sz="1000" b="1" kern="1200" dirty="0">
                          <a:solidFill>
                            <a:schemeClr val="tx1"/>
                          </a:solidFill>
                          <a:effectLst/>
                          <a:latin typeface="+mn-lt"/>
                          <a:ea typeface="+mn-ea"/>
                          <a:cs typeface="+mn-cs"/>
                        </a:rPr>
                        <a:t> 5 %</a:t>
                      </a:r>
                    </a:p>
                  </a:txBody>
                  <a:tcPr/>
                </a:tc>
                <a:tc>
                  <a:txBody>
                    <a:bodyPr/>
                    <a:lstStyle/>
                    <a:p>
                      <a:r>
                        <a:rPr lang="en-US" sz="1000" b="0" dirty="0" err="1"/>
                        <a:t>Slovenska</a:t>
                      </a:r>
                      <a:r>
                        <a:rPr lang="en-US" sz="1000" b="0" dirty="0"/>
                        <a:t> </a:t>
                      </a:r>
                      <a:r>
                        <a:rPr lang="en-US" sz="1000" b="0" dirty="0" err="1"/>
                        <a:t>hrana</a:t>
                      </a:r>
                      <a:r>
                        <a:rPr lang="en-US" sz="1000" b="0" dirty="0"/>
                        <a:t> </a:t>
                      </a:r>
                      <a:r>
                        <a:rPr lang="en-US" sz="1000" b="0" dirty="0" err="1"/>
                        <a:t>je</a:t>
                      </a:r>
                      <a:r>
                        <a:rPr lang="en-US" sz="1000" b="0" dirty="0"/>
                        <a:t> </a:t>
                      </a:r>
                      <a:r>
                        <a:rPr lang="en-US" sz="1000" b="0" dirty="0" err="1"/>
                        <a:t>kakovostna</a:t>
                      </a:r>
                      <a:r>
                        <a:rPr lang="en-US" sz="1000" b="0" dirty="0"/>
                        <a:t>.</a:t>
                      </a:r>
                    </a:p>
                    <a:p>
                      <a:r>
                        <a:rPr lang="en-US" sz="1000" b="0" dirty="0" err="1"/>
                        <a:t>Uvožena</a:t>
                      </a:r>
                      <a:r>
                        <a:rPr lang="en-US" sz="1000" b="0" dirty="0"/>
                        <a:t> </a:t>
                      </a:r>
                      <a:r>
                        <a:rPr lang="en-US" sz="1000" b="0" dirty="0" err="1"/>
                        <a:t>hrana</a:t>
                      </a:r>
                      <a:r>
                        <a:rPr lang="en-US" sz="1000" b="0" dirty="0"/>
                        <a:t> </a:t>
                      </a:r>
                      <a:r>
                        <a:rPr lang="en-US" sz="1000" b="0" dirty="0" err="1"/>
                        <a:t>je</a:t>
                      </a:r>
                      <a:r>
                        <a:rPr lang="en-US" sz="1000" b="0" dirty="0"/>
                        <a:t> </a:t>
                      </a:r>
                      <a:r>
                        <a:rPr lang="en-US" sz="1000" b="0" dirty="0" err="1"/>
                        <a:t>prav</a:t>
                      </a:r>
                      <a:r>
                        <a:rPr lang="en-US" sz="1000" b="0" dirty="0"/>
                        <a:t> </a:t>
                      </a:r>
                      <a:r>
                        <a:rPr lang="en-US" sz="1000" b="0" dirty="0" err="1"/>
                        <a:t>tako</a:t>
                      </a:r>
                      <a:r>
                        <a:rPr lang="en-US" sz="1000" b="0" dirty="0"/>
                        <a:t> </a:t>
                      </a:r>
                      <a:r>
                        <a:rPr lang="en-US" sz="1000" b="0" dirty="0" err="1"/>
                        <a:t>kakovostna</a:t>
                      </a:r>
                      <a:r>
                        <a:rPr lang="en-US" sz="1000" b="0" dirty="0"/>
                        <a:t> </a:t>
                      </a:r>
                      <a:r>
                        <a:rPr lang="en-US" sz="1000" b="0" dirty="0" err="1"/>
                        <a:t>kot</a:t>
                      </a:r>
                      <a:r>
                        <a:rPr lang="en-US" sz="1000" b="0" dirty="0"/>
                        <a:t> slovenska.*</a:t>
                      </a:r>
                    </a:p>
                  </a:txBody>
                  <a:tcPr/>
                </a:tc>
                <a:tc>
                  <a:txBody>
                    <a:bodyPr/>
                    <a:lstStyle/>
                    <a:p>
                      <a:r>
                        <a:rPr lang="sl-SI" sz="1000" baseline="0" dirty="0"/>
                        <a:t>2 = VISOKA</a:t>
                      </a:r>
                    </a:p>
                    <a:p>
                      <a:r>
                        <a:rPr lang="sl-SI" sz="1000" baseline="0" dirty="0"/>
                        <a:t>3 = SREDNJA</a:t>
                      </a:r>
                    </a:p>
                    <a:p>
                      <a:r>
                        <a:rPr lang="sl-SI" sz="1000" baseline="0" dirty="0"/>
                        <a:t>4 = NIZKA</a:t>
                      </a:r>
                      <a:endParaRPr lang="en-US" sz="1000" dirty="0"/>
                    </a:p>
                    <a:p>
                      <a:endParaRPr lang="en-US" sz="1000" dirty="0"/>
                    </a:p>
                  </a:txBody>
                  <a:tcPr/>
                </a:tc>
                <a:extLst>
                  <a:ext uri="{0D108BD9-81ED-4DB2-BD59-A6C34878D82A}">
                    <a16:rowId xmlns:a16="http://schemas.microsoft.com/office/drawing/2014/main" xmlns="" val="3630731361"/>
                  </a:ext>
                </a:extLst>
              </a:tr>
              <a:tr h="796573">
                <a:tc>
                  <a:txBody>
                    <a:bodyPr/>
                    <a:lstStyle/>
                    <a:p>
                      <a:r>
                        <a:rPr lang="en-US" sz="1000" dirty="0"/>
                        <a:t>CILJ 5</a:t>
                      </a:r>
                    </a:p>
                  </a:txBody>
                  <a:tcPr/>
                </a:tc>
                <a:tc>
                  <a:txBody>
                    <a:bodyPr/>
                    <a:lstStyle/>
                    <a:p>
                      <a:r>
                        <a:rPr lang="pl-PL" sz="1000" b="1" kern="1200" dirty="0">
                          <a:solidFill>
                            <a:schemeClr val="tx1"/>
                          </a:solidFill>
                          <a:effectLst/>
                          <a:latin typeface="+mn-lt"/>
                          <a:ea typeface="+mn-ea"/>
                          <a:cs typeface="+mn-cs"/>
                        </a:rPr>
                        <a:t>Narašča strinjanje s trditvijo – lokalna hrana je zaupanja vredna – za 5 %</a:t>
                      </a:r>
                      <a:endParaRPr lang="en-US" sz="1000" b="1" kern="1200" dirty="0">
                        <a:solidFill>
                          <a:schemeClr val="tx1"/>
                        </a:solidFill>
                        <a:effectLst/>
                        <a:latin typeface="+mn-lt"/>
                        <a:ea typeface="+mn-ea"/>
                        <a:cs typeface="+mn-cs"/>
                      </a:endParaRPr>
                    </a:p>
                  </a:txBody>
                  <a:tcPr/>
                </a:tc>
                <a:tc>
                  <a:txBody>
                    <a:bodyPr/>
                    <a:lstStyle/>
                    <a:p>
                      <a:r>
                        <a:rPr lang="en-US" sz="1000" b="0" dirty="0" err="1"/>
                        <a:t>Sistem</a:t>
                      </a:r>
                      <a:r>
                        <a:rPr lang="en-US" sz="1000" b="0" dirty="0"/>
                        <a:t> </a:t>
                      </a:r>
                      <a:r>
                        <a:rPr lang="en-US" sz="1000" b="0" dirty="0" err="1"/>
                        <a:t>zagotavljanja</a:t>
                      </a:r>
                      <a:r>
                        <a:rPr lang="en-US" sz="1000" b="0" dirty="0"/>
                        <a:t> </a:t>
                      </a:r>
                      <a:r>
                        <a:rPr lang="en-US" sz="1000" b="0" dirty="0" err="1"/>
                        <a:t>varnosti</a:t>
                      </a:r>
                      <a:r>
                        <a:rPr lang="en-US" sz="1000" b="0" dirty="0"/>
                        <a:t>, </a:t>
                      </a:r>
                      <a:r>
                        <a:rPr lang="en-US" sz="1000" b="0" dirty="0" err="1"/>
                        <a:t>kakovosti</a:t>
                      </a:r>
                      <a:r>
                        <a:rPr lang="en-US" sz="1000" b="0" dirty="0"/>
                        <a:t> in </a:t>
                      </a:r>
                      <a:r>
                        <a:rPr lang="en-US" sz="1000" b="0" dirty="0" err="1"/>
                        <a:t>sledljivosti</a:t>
                      </a:r>
                      <a:r>
                        <a:rPr lang="en-US" sz="1000" b="0" dirty="0"/>
                        <a:t> mesa in </a:t>
                      </a:r>
                      <a:r>
                        <a:rPr lang="en-US" sz="1000" b="0" dirty="0" err="1"/>
                        <a:t>mesnih</a:t>
                      </a:r>
                      <a:r>
                        <a:rPr lang="en-US" sz="1000" b="0" dirty="0"/>
                        <a:t> </a:t>
                      </a:r>
                      <a:r>
                        <a:rPr lang="en-US" sz="1000" b="0" dirty="0" err="1"/>
                        <a:t>proizvodov</a:t>
                      </a:r>
                      <a:r>
                        <a:rPr lang="en-US" sz="1000" b="0" dirty="0"/>
                        <a:t> </a:t>
                      </a:r>
                      <a:r>
                        <a:rPr lang="en-US" sz="1000" b="0" dirty="0" err="1"/>
                        <a:t>ter</a:t>
                      </a:r>
                      <a:r>
                        <a:rPr lang="en-US" sz="1000" b="0" dirty="0"/>
                        <a:t> </a:t>
                      </a:r>
                      <a:r>
                        <a:rPr lang="en-US" sz="1000" b="0" dirty="0" err="1"/>
                        <a:t>mleka</a:t>
                      </a:r>
                      <a:r>
                        <a:rPr lang="en-US" sz="1000" b="0" dirty="0"/>
                        <a:t> in </a:t>
                      </a:r>
                      <a:r>
                        <a:rPr lang="en-US" sz="1000" b="0" dirty="0" err="1"/>
                        <a:t>mlečnih</a:t>
                      </a:r>
                      <a:r>
                        <a:rPr lang="en-US" sz="1000" b="0" dirty="0"/>
                        <a:t> </a:t>
                      </a:r>
                      <a:r>
                        <a:rPr lang="en-US" sz="1000" b="0" dirty="0" err="1"/>
                        <a:t>proizvodov</a:t>
                      </a:r>
                      <a:r>
                        <a:rPr lang="en-US" sz="1000" b="0" dirty="0"/>
                        <a:t> v </a:t>
                      </a:r>
                      <a:r>
                        <a:rPr lang="en-US" sz="1000" b="0" dirty="0" err="1"/>
                        <a:t>Sloveniji</a:t>
                      </a:r>
                      <a:r>
                        <a:rPr lang="en-US" sz="1000" b="0" dirty="0"/>
                        <a:t> </a:t>
                      </a:r>
                      <a:r>
                        <a:rPr lang="en-US" sz="1000" b="0" dirty="0" err="1"/>
                        <a:t>je</a:t>
                      </a:r>
                      <a:r>
                        <a:rPr lang="en-US" sz="1000" b="0" dirty="0"/>
                        <a:t> </a:t>
                      </a:r>
                      <a:r>
                        <a:rPr lang="en-US" sz="1000" b="0" dirty="0" err="1"/>
                        <a:t>vreden</a:t>
                      </a:r>
                      <a:r>
                        <a:rPr lang="en-US" sz="1000" b="0" dirty="0"/>
                        <a:t> </a:t>
                      </a:r>
                      <a:r>
                        <a:rPr lang="en-US" sz="1000" b="0" dirty="0" err="1"/>
                        <a:t>zaupanja</a:t>
                      </a:r>
                      <a:r>
                        <a:rPr lang="en-US" sz="1000" b="0" dirty="0"/>
                        <a:t>.</a:t>
                      </a:r>
                    </a:p>
                    <a:p>
                      <a:r>
                        <a:rPr lang="en-US" sz="1000" b="0" dirty="0" err="1"/>
                        <a:t>Slovenska</a:t>
                      </a:r>
                      <a:r>
                        <a:rPr lang="en-US" sz="1000" b="0" dirty="0"/>
                        <a:t> </a:t>
                      </a:r>
                      <a:r>
                        <a:rPr lang="en-US" sz="1000" b="0" dirty="0" err="1"/>
                        <a:t>hrana</a:t>
                      </a:r>
                      <a:r>
                        <a:rPr lang="en-US" sz="1000" b="0" dirty="0"/>
                        <a:t> </a:t>
                      </a:r>
                      <a:r>
                        <a:rPr lang="en-US" sz="1000" b="0" dirty="0" err="1"/>
                        <a:t>je</a:t>
                      </a:r>
                      <a:r>
                        <a:rPr lang="en-US" sz="1000" b="0" dirty="0"/>
                        <a:t> </a:t>
                      </a:r>
                      <a:r>
                        <a:rPr lang="en-US" sz="1000" b="0" dirty="0" err="1"/>
                        <a:t>zaupanja</a:t>
                      </a:r>
                      <a:r>
                        <a:rPr lang="en-US" sz="1000" b="0" dirty="0"/>
                        <a:t> </a:t>
                      </a:r>
                      <a:r>
                        <a:rPr lang="en-US" sz="1000" b="0" dirty="0" err="1"/>
                        <a:t>vredna</a:t>
                      </a:r>
                      <a:endParaRPr lang="en-US" sz="1000" b="0" dirty="0"/>
                    </a:p>
                  </a:txBody>
                  <a:tcPr/>
                </a:tc>
                <a:tc>
                  <a:txBody>
                    <a:bodyPr/>
                    <a:lstStyle/>
                    <a:p>
                      <a:r>
                        <a:rPr lang="sl-SI" sz="1000" baseline="0" dirty="0"/>
                        <a:t>2 = VISOKA</a:t>
                      </a:r>
                    </a:p>
                    <a:p>
                      <a:r>
                        <a:rPr lang="sl-SI" sz="1000" baseline="0" dirty="0"/>
                        <a:t>3 = SREDNJA</a:t>
                      </a:r>
                    </a:p>
                    <a:p>
                      <a:r>
                        <a:rPr lang="sl-SI" sz="1000" baseline="0" dirty="0"/>
                        <a:t>4 = NIZKA</a:t>
                      </a:r>
                      <a:endParaRPr lang="en-US" sz="1000" dirty="0"/>
                    </a:p>
                    <a:p>
                      <a:endParaRPr lang="en-US" sz="1000" dirty="0"/>
                    </a:p>
                  </a:txBody>
                  <a:tcPr/>
                </a:tc>
                <a:extLst>
                  <a:ext uri="{0D108BD9-81ED-4DB2-BD59-A6C34878D82A}">
                    <a16:rowId xmlns:a16="http://schemas.microsoft.com/office/drawing/2014/main" xmlns="" val="105160221"/>
                  </a:ext>
                </a:extLst>
              </a:tr>
            </a:tbl>
          </a:graphicData>
        </a:graphic>
      </p:graphicFrame>
      <p:sp>
        <p:nvSpPr>
          <p:cNvPr id="6" name="TextBox 5"/>
          <p:cNvSpPr txBox="1"/>
          <p:nvPr/>
        </p:nvSpPr>
        <p:spPr>
          <a:xfrm>
            <a:off x="3848432" y="4881557"/>
            <a:ext cx="3685624" cy="230832"/>
          </a:xfrm>
          <a:prstGeom prst="rect">
            <a:avLst/>
          </a:prstGeom>
          <a:noFill/>
        </p:spPr>
        <p:txBody>
          <a:bodyPr wrap="none" rtlCol="0">
            <a:spAutoFit/>
          </a:bodyPr>
          <a:lstStyle/>
          <a:p>
            <a:r>
              <a:rPr lang="sl-SI" sz="900" dirty="0"/>
              <a:t>* Originalna vrednost je pred seštevanjem ustrezno zamenjana (1=2, 2=1). </a:t>
            </a:r>
            <a:endParaRPr lang="en-US" sz="900" dirty="0"/>
          </a:p>
        </p:txBody>
      </p:sp>
    </p:spTree>
    <p:extLst>
      <p:ext uri="{BB962C8B-B14F-4D97-AF65-F5344CB8AC3E}">
        <p14:creationId xmlns:p14="http://schemas.microsoft.com/office/powerpoint/2010/main" val="2861095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sz="quarter" idx="10"/>
          </p:nvPr>
        </p:nvSpPr>
        <p:spPr/>
        <p:txBody>
          <a:bodyPr/>
          <a:lstStyle/>
          <a:p>
            <a:endParaRPr lang="en-US" dirty="0"/>
          </a:p>
        </p:txBody>
      </p:sp>
      <p:graphicFrame>
        <p:nvGraphicFramePr>
          <p:cNvPr id="3" name="Table 2"/>
          <p:cNvGraphicFramePr>
            <a:graphicFrameLocks noGrp="1"/>
          </p:cNvGraphicFramePr>
          <p:nvPr>
            <p:extLst/>
          </p:nvPr>
        </p:nvGraphicFramePr>
        <p:xfrm>
          <a:off x="241004" y="587732"/>
          <a:ext cx="2765058" cy="4204716"/>
        </p:xfrm>
        <a:graphic>
          <a:graphicData uri="http://schemas.openxmlformats.org/drawingml/2006/table">
            <a:tbl>
              <a:tblPr firstRow="1" bandRow="1">
                <a:tableStyleId>{5940675A-B579-460E-94D1-54222C63F5DA}</a:tableStyleId>
              </a:tblPr>
              <a:tblGrid>
                <a:gridCol w="2765058">
                  <a:extLst>
                    <a:ext uri="{9D8B030D-6E8A-4147-A177-3AD203B41FA5}">
                      <a16:colId xmlns:a16="http://schemas.microsoft.com/office/drawing/2014/main" xmlns="" val="20000"/>
                    </a:ext>
                  </a:extLst>
                </a:gridCol>
              </a:tblGrid>
              <a:tr h="399260">
                <a:tc>
                  <a:txBody>
                    <a:bodyPr/>
                    <a:lstStyle/>
                    <a:p>
                      <a:pPr marL="0" indent="0">
                        <a:buFont typeface="Arial" panose="020B0604020202020204" pitchFamily="34" charset="0"/>
                        <a:buNone/>
                      </a:pPr>
                      <a:r>
                        <a:rPr lang="sl-SI" sz="2400" b="1" dirty="0">
                          <a:solidFill>
                            <a:schemeClr val="bg2"/>
                          </a:solidFill>
                        </a:rPr>
                        <a:t>Metodologija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422157">
                <a:tc>
                  <a:txBody>
                    <a:bodyPr/>
                    <a:lstStyle/>
                    <a:p>
                      <a:pPr marL="248400" lvl="0" indent="-176400">
                        <a:lnSpc>
                          <a:spcPct val="130000"/>
                        </a:lnSpc>
                        <a:buFont typeface="Arial"/>
                        <a:buChar char="•"/>
                      </a:pPr>
                      <a:r>
                        <a:rPr lang="sl-SI" sz="1100" baseline="0" dirty="0">
                          <a:solidFill>
                            <a:schemeClr val="bg2"/>
                          </a:solidFill>
                        </a:rPr>
                        <a:t>Za vsak cilj je bilo določenih več trditev, z dvema možnima odgovoroma: se bolj strinjam (vrednost 1), se bolj ne strinjam (vrednost 2).</a:t>
                      </a:r>
                    </a:p>
                    <a:p>
                      <a:pPr marL="248400" lvl="0" indent="-176400">
                        <a:lnSpc>
                          <a:spcPct val="130000"/>
                        </a:lnSpc>
                        <a:buFont typeface="Arial"/>
                        <a:buChar char="•"/>
                      </a:pPr>
                      <a:r>
                        <a:rPr lang="sl-SI" sz="1100" baseline="0" dirty="0">
                          <a:solidFill>
                            <a:schemeClr val="bg2"/>
                          </a:solidFill>
                        </a:rPr>
                        <a:t>Rezultati  - vrednosti odgovorov za posamezen cilj se seštejejo.</a:t>
                      </a:r>
                    </a:p>
                    <a:p>
                      <a:pPr marL="248400" lvl="0" indent="-176400">
                        <a:lnSpc>
                          <a:spcPct val="130000"/>
                        </a:lnSpc>
                        <a:buFont typeface="Arial"/>
                        <a:buChar char="•"/>
                      </a:pPr>
                      <a:r>
                        <a:rPr lang="sl-SI" sz="1100" baseline="0" dirty="0">
                          <a:solidFill>
                            <a:schemeClr val="bg2"/>
                          </a:solidFill>
                        </a:rPr>
                        <a:t>Seštevek se razvrsti v tri skupine: nizka, srednja in visoka vrednost.</a:t>
                      </a:r>
                    </a:p>
                    <a:p>
                      <a:pPr marL="248400" lvl="0" indent="-176400">
                        <a:lnSpc>
                          <a:spcPct val="130000"/>
                        </a:lnSpc>
                        <a:buFont typeface="Arial"/>
                        <a:buChar char="•"/>
                      </a:pPr>
                      <a:r>
                        <a:rPr lang="sl-SI" sz="1100" baseline="0" dirty="0">
                          <a:solidFill>
                            <a:schemeClr val="bg2"/>
                          </a:solidFill>
                        </a:rPr>
                        <a:t>Indikator je razlika med deležem visokih in deležem nizkih vrednosti.</a:t>
                      </a:r>
                    </a:p>
                    <a:p>
                      <a:pPr marL="248400" lvl="0" indent="-176400">
                        <a:lnSpc>
                          <a:spcPct val="130000"/>
                        </a:lnSpc>
                        <a:buFont typeface="Arial"/>
                        <a:buChar char="•"/>
                      </a:pPr>
                      <a:r>
                        <a:rPr lang="sl-SI" sz="1100" baseline="0" dirty="0">
                          <a:solidFill>
                            <a:schemeClr val="bg2"/>
                          </a:solidFill>
                        </a:rPr>
                        <a:t>Razpon vrednosti indikatorja je od -100 (vsi se bolj ne strinjajo na vseh trditvah) do 100 (vsi se bolj strinjajo na vseh…)</a:t>
                      </a:r>
                      <a:endParaRPr lang="sl-SI" sz="110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186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dirty="0">
                          <a:solidFill>
                            <a:schemeClr val="bg2"/>
                          </a:solidFill>
                        </a:rPr>
                        <a:t>Gre za metodologijo, ki se</a:t>
                      </a:r>
                      <a:r>
                        <a:rPr lang="sl-SI" sz="1200" baseline="0" dirty="0">
                          <a:solidFill>
                            <a:schemeClr val="bg2"/>
                          </a:solidFill>
                        </a:rPr>
                        <a:t> zgleduje po načinu izračuna m</a:t>
                      </a:r>
                      <a:r>
                        <a:rPr lang="sl-SI" sz="1200" dirty="0">
                          <a:solidFill>
                            <a:schemeClr val="bg2"/>
                          </a:solidFill>
                        </a:rPr>
                        <a:t>ednarodno uveljavljenega indikatorja</a:t>
                      </a:r>
                      <a:r>
                        <a:rPr lang="sl-SI" sz="1200" baseline="0" dirty="0">
                          <a:solidFill>
                            <a:schemeClr val="bg2"/>
                          </a:solidFill>
                        </a:rPr>
                        <a:t> NPS (</a:t>
                      </a:r>
                      <a:r>
                        <a:rPr lang="sl-SI" sz="1200" baseline="0" dirty="0" err="1">
                          <a:solidFill>
                            <a:schemeClr val="bg2"/>
                          </a:solidFill>
                        </a:rPr>
                        <a:t>net</a:t>
                      </a:r>
                      <a:r>
                        <a:rPr lang="sl-SI" sz="1200" baseline="0" dirty="0">
                          <a:solidFill>
                            <a:schemeClr val="bg2"/>
                          </a:solidFill>
                        </a:rPr>
                        <a:t> </a:t>
                      </a:r>
                      <a:r>
                        <a:rPr lang="sl-SI" sz="1200" baseline="0" dirty="0" err="1">
                          <a:solidFill>
                            <a:schemeClr val="bg2"/>
                          </a:solidFill>
                        </a:rPr>
                        <a:t>promoter</a:t>
                      </a:r>
                      <a:r>
                        <a:rPr lang="sl-SI" sz="1200" baseline="0" dirty="0">
                          <a:solidFill>
                            <a:schemeClr val="bg2"/>
                          </a:solidFill>
                        </a:rPr>
                        <a:t> </a:t>
                      </a:r>
                      <a:r>
                        <a:rPr lang="sl-SI" sz="1200" baseline="0" dirty="0" err="1">
                          <a:solidFill>
                            <a:schemeClr val="bg2"/>
                          </a:solidFill>
                        </a:rPr>
                        <a:t>score</a:t>
                      </a:r>
                      <a:r>
                        <a:rPr lang="sl-SI" sz="1200" baseline="0" dirty="0">
                          <a:solidFill>
                            <a:schemeClr val="bg2"/>
                          </a:solidFill>
                        </a:rPr>
                        <a:t>).</a:t>
                      </a:r>
                      <a:endParaRPr lang="sl-SI" sz="120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graphicFrame>
        <p:nvGraphicFramePr>
          <p:cNvPr id="5" name="Table 4"/>
          <p:cNvGraphicFramePr>
            <a:graphicFrameLocks noGrp="1"/>
          </p:cNvGraphicFramePr>
          <p:nvPr>
            <p:extLst/>
          </p:nvPr>
        </p:nvGraphicFramePr>
        <p:xfrm>
          <a:off x="3336896" y="118491"/>
          <a:ext cx="5459441" cy="3417853"/>
        </p:xfrm>
        <a:graphic>
          <a:graphicData uri="http://schemas.openxmlformats.org/drawingml/2006/table">
            <a:tbl>
              <a:tblPr firstRow="1" bandRow="1">
                <a:tableStyleId>{2D5ABB26-0587-4C30-8999-92F81FD0307C}</a:tableStyleId>
              </a:tblPr>
              <a:tblGrid>
                <a:gridCol w="600104">
                  <a:extLst>
                    <a:ext uri="{9D8B030D-6E8A-4147-A177-3AD203B41FA5}">
                      <a16:colId xmlns:a16="http://schemas.microsoft.com/office/drawing/2014/main" xmlns="" val="20000"/>
                    </a:ext>
                  </a:extLst>
                </a:gridCol>
                <a:gridCol w="1308100">
                  <a:extLst>
                    <a:ext uri="{9D8B030D-6E8A-4147-A177-3AD203B41FA5}">
                      <a16:colId xmlns:a16="http://schemas.microsoft.com/office/drawing/2014/main" xmlns="" val="20001"/>
                    </a:ext>
                  </a:extLst>
                </a:gridCol>
                <a:gridCol w="2463800">
                  <a:extLst>
                    <a:ext uri="{9D8B030D-6E8A-4147-A177-3AD203B41FA5}">
                      <a16:colId xmlns:a16="http://schemas.microsoft.com/office/drawing/2014/main" xmlns="" val="20002"/>
                    </a:ext>
                  </a:extLst>
                </a:gridCol>
                <a:gridCol w="1087437">
                  <a:extLst>
                    <a:ext uri="{9D8B030D-6E8A-4147-A177-3AD203B41FA5}">
                      <a16:colId xmlns:a16="http://schemas.microsoft.com/office/drawing/2014/main" xmlns="" val="20003"/>
                    </a:ext>
                  </a:extLst>
                </a:gridCol>
              </a:tblGrid>
              <a:tr h="796573">
                <a:tc>
                  <a:txBody>
                    <a:bodyPr/>
                    <a:lstStyle/>
                    <a:p>
                      <a:r>
                        <a:rPr lang="sl-SI" sz="1000" dirty="0"/>
                        <a:t>CILJ </a:t>
                      </a:r>
                      <a:r>
                        <a:rPr lang="en-US" sz="1000" dirty="0"/>
                        <a:t>6</a:t>
                      </a:r>
                    </a:p>
                  </a:txBody>
                  <a:tcPr/>
                </a:tc>
                <a:tc>
                  <a:txBody>
                    <a:bodyPr/>
                    <a:lstStyle/>
                    <a:p>
                      <a:r>
                        <a:rPr lang="sl-SI" sz="1000" b="1" kern="1200" dirty="0">
                          <a:solidFill>
                            <a:schemeClr val="tx1"/>
                          </a:solidFill>
                          <a:effectLst/>
                          <a:latin typeface="+mn-lt"/>
                          <a:ea typeface="+mn-ea"/>
                          <a:cs typeface="+mn-cs"/>
                        </a:rPr>
                        <a:t>Narašča strinjanje s trditvijo – potrošnja lokalne hrane ima različne dobrobiti – za 5 % </a:t>
                      </a:r>
                      <a:endParaRPr lang="en-US" sz="1000" b="1" kern="1200" dirty="0">
                        <a:solidFill>
                          <a:schemeClr val="tx1"/>
                        </a:solidFill>
                        <a:effectLst/>
                        <a:latin typeface="+mn-lt"/>
                        <a:ea typeface="+mn-ea"/>
                        <a:cs typeface="+mn-cs"/>
                      </a:endParaRPr>
                    </a:p>
                  </a:txBody>
                  <a:tcPr/>
                </a:tc>
                <a:tc>
                  <a:txBody>
                    <a:bodyPr/>
                    <a:lstStyle/>
                    <a:p>
                      <a:r>
                        <a:rPr lang="sl-SI" sz="1000" b="0" kern="1200" dirty="0">
                          <a:solidFill>
                            <a:schemeClr val="tx1"/>
                          </a:solidFill>
                          <a:effectLst/>
                          <a:latin typeface="+mn-lt"/>
                          <a:ea typeface="+mn-ea"/>
                          <a:cs typeface="+mn-cs"/>
                        </a:rPr>
                        <a:t>S kupovanjem hrane slovenskega porekla se ohranja delovna mesta.</a:t>
                      </a:r>
                      <a:endParaRPr lang="en-US" sz="1000" b="0" kern="1200" dirty="0">
                        <a:solidFill>
                          <a:schemeClr val="tx1"/>
                        </a:solidFill>
                        <a:effectLst/>
                        <a:latin typeface="+mn-lt"/>
                        <a:ea typeface="+mn-ea"/>
                        <a:cs typeface="+mn-cs"/>
                      </a:endParaRPr>
                    </a:p>
                    <a:p>
                      <a:r>
                        <a:rPr lang="sl-SI" sz="1000" b="0" kern="1200" dirty="0">
                          <a:solidFill>
                            <a:schemeClr val="tx1"/>
                          </a:solidFill>
                          <a:effectLst/>
                          <a:latin typeface="+mn-lt"/>
                          <a:ea typeface="+mn-ea"/>
                          <a:cs typeface="+mn-cs"/>
                        </a:rPr>
                        <a:t>S kupovanjem hrane slovenskega porekla skrbimo za razvoj podeželja.</a:t>
                      </a:r>
                      <a:endParaRPr lang="en-US" sz="1000" b="0" kern="1200" dirty="0">
                        <a:solidFill>
                          <a:schemeClr val="tx1"/>
                        </a:solidFill>
                        <a:effectLst/>
                        <a:latin typeface="+mn-lt"/>
                        <a:ea typeface="+mn-ea"/>
                        <a:cs typeface="+mn-cs"/>
                      </a:endParaRPr>
                    </a:p>
                    <a:p>
                      <a:r>
                        <a:rPr lang="sl-SI" sz="1000" b="0" kern="1200" dirty="0">
                          <a:solidFill>
                            <a:schemeClr val="tx1"/>
                          </a:solidFill>
                          <a:effectLst/>
                          <a:latin typeface="+mn-lt"/>
                          <a:ea typeface="+mn-ea"/>
                          <a:cs typeface="+mn-cs"/>
                        </a:rPr>
                        <a:t>Od kupovanja hrane slovenskega porekla družba nima večjih koristi, to je bolj marketinška poteza.*</a:t>
                      </a:r>
                      <a:endParaRPr lang="en-US" sz="1000" b="0" dirty="0"/>
                    </a:p>
                  </a:txBody>
                  <a:tcPr/>
                </a:tc>
                <a:tc>
                  <a:txBody>
                    <a:bodyPr/>
                    <a:lstStyle/>
                    <a:p>
                      <a:r>
                        <a:rPr lang="sl-SI" sz="1000" baseline="0" dirty="0"/>
                        <a:t>3 = VISOKA</a:t>
                      </a:r>
                    </a:p>
                    <a:p>
                      <a:r>
                        <a:rPr lang="sl-SI" sz="1000" baseline="0" dirty="0"/>
                        <a:t>4 = SREDNJA</a:t>
                      </a:r>
                    </a:p>
                    <a:p>
                      <a:r>
                        <a:rPr lang="sl-SI" sz="1000" baseline="0" dirty="0"/>
                        <a:t>5-6 = NIZKA</a:t>
                      </a:r>
                      <a:endParaRPr lang="en-US" sz="1000" dirty="0"/>
                    </a:p>
                  </a:txBody>
                  <a:tcPr/>
                </a:tc>
                <a:extLst>
                  <a:ext uri="{0D108BD9-81ED-4DB2-BD59-A6C34878D82A}">
                    <a16:rowId xmlns:a16="http://schemas.microsoft.com/office/drawing/2014/main" xmlns="" val="10001"/>
                  </a:ext>
                </a:extLst>
              </a:tr>
              <a:tr h="796573">
                <a:tc>
                  <a:txBody>
                    <a:bodyPr/>
                    <a:lstStyle/>
                    <a:p>
                      <a:r>
                        <a:rPr lang="sl-SI" sz="1000" dirty="0"/>
                        <a:t>CILJ </a:t>
                      </a:r>
                      <a:r>
                        <a:rPr lang="en-US" sz="1000" dirty="0"/>
                        <a:t>7</a:t>
                      </a:r>
                    </a:p>
                  </a:txBody>
                  <a:tcPr/>
                </a:tc>
                <a:tc>
                  <a:txBody>
                    <a:bodyPr/>
                    <a:lstStyle/>
                    <a:p>
                      <a:pPr marL="0" algn="l" defTabSz="457200" rtl="0" eaLnBrk="1" latinLnBrk="0" hangingPunct="1"/>
                      <a:r>
                        <a:rPr lang="sl-SI" sz="1000" b="1" kern="1200" dirty="0">
                          <a:solidFill>
                            <a:schemeClr val="tx1"/>
                          </a:solidFill>
                          <a:effectLst/>
                          <a:latin typeface="+mn-lt"/>
                          <a:ea typeface="+mn-ea"/>
                          <a:cs typeface="+mn-cs"/>
                        </a:rPr>
                        <a:t>Izboljšanje percepcije okusa in kakovosti lokalnega mesa – za 5 % </a:t>
                      </a:r>
                      <a:endParaRPr lang="en-US" sz="1000" b="1" kern="1200" dirty="0">
                        <a:solidFill>
                          <a:schemeClr val="tx1"/>
                        </a:solidFill>
                        <a:effectLst/>
                        <a:latin typeface="+mn-lt"/>
                        <a:ea typeface="+mn-ea"/>
                        <a:cs typeface="+mn-cs"/>
                      </a:endParaRPr>
                    </a:p>
                  </a:txBody>
                  <a:tcPr/>
                </a:tc>
                <a:tc>
                  <a:txBody>
                    <a:bodyPr/>
                    <a:lstStyle/>
                    <a:p>
                      <a:r>
                        <a:rPr lang="sl-SI" sz="1000" b="0" kern="1200" dirty="0">
                          <a:solidFill>
                            <a:schemeClr val="tx1"/>
                          </a:solidFill>
                          <a:effectLst/>
                          <a:latin typeface="+mn-lt"/>
                          <a:ea typeface="+mn-ea"/>
                          <a:cs typeface="+mn-cs"/>
                        </a:rPr>
                        <a:t>Meso slovenskega porekla je bolj okusno kot meso iz tujine. </a:t>
                      </a:r>
                      <a:endParaRPr lang="en-US" sz="1000" b="0" kern="1200" dirty="0">
                        <a:solidFill>
                          <a:schemeClr val="tx1"/>
                        </a:solidFill>
                        <a:effectLst/>
                        <a:latin typeface="+mn-lt"/>
                        <a:ea typeface="+mn-ea"/>
                        <a:cs typeface="+mn-cs"/>
                      </a:endParaRPr>
                    </a:p>
                    <a:p>
                      <a:r>
                        <a:rPr lang="sl-SI" sz="1000" b="0" kern="1200" dirty="0">
                          <a:solidFill>
                            <a:schemeClr val="tx1"/>
                          </a:solidFill>
                          <a:effectLst/>
                          <a:latin typeface="+mn-lt"/>
                          <a:ea typeface="+mn-ea"/>
                          <a:cs typeface="+mn-cs"/>
                        </a:rPr>
                        <a:t>Meso slovenskega porekla je bolj zdravo.</a:t>
                      </a:r>
                      <a:endParaRPr lang="en-US" sz="1000" b="0" kern="1200" dirty="0">
                        <a:solidFill>
                          <a:schemeClr val="tx1"/>
                        </a:solidFill>
                        <a:effectLst/>
                        <a:latin typeface="+mn-lt"/>
                        <a:ea typeface="+mn-ea"/>
                        <a:cs typeface="+mn-cs"/>
                      </a:endParaRPr>
                    </a:p>
                    <a:p>
                      <a:r>
                        <a:rPr lang="en-US" sz="1000" b="0" kern="1200" dirty="0" err="1">
                          <a:solidFill>
                            <a:schemeClr val="tx1"/>
                          </a:solidFill>
                          <a:effectLst/>
                          <a:latin typeface="+mn-lt"/>
                          <a:ea typeface="+mn-ea"/>
                          <a:cs typeface="+mn-cs"/>
                        </a:rPr>
                        <a:t>Ko</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kupujem</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meso</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slovenskega</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porekla</a:t>
                      </a:r>
                      <a:r>
                        <a:rPr lang="en-US" sz="1000" b="0" kern="1200" dirty="0">
                          <a:solidFill>
                            <a:schemeClr val="tx1"/>
                          </a:solidFill>
                          <a:effectLst/>
                          <a:latin typeface="+mn-lt"/>
                          <a:ea typeface="+mn-ea"/>
                          <a:cs typeface="+mn-cs"/>
                        </a:rPr>
                        <a:t> mi je </a:t>
                      </a:r>
                      <a:r>
                        <a:rPr lang="en-US" sz="1000" b="0" kern="1200" dirty="0" err="1">
                          <a:solidFill>
                            <a:schemeClr val="tx1"/>
                          </a:solidFill>
                          <a:effectLst/>
                          <a:latin typeface="+mn-lt"/>
                          <a:ea typeface="+mn-ea"/>
                          <a:cs typeface="+mn-cs"/>
                        </a:rPr>
                        <a:t>pomembno</a:t>
                      </a:r>
                      <a:r>
                        <a:rPr lang="en-US" sz="1000" b="0" kern="1200" dirty="0">
                          <a:solidFill>
                            <a:schemeClr val="tx1"/>
                          </a:solidFill>
                          <a:effectLst/>
                          <a:latin typeface="+mn-lt"/>
                          <a:ea typeface="+mn-ea"/>
                          <a:cs typeface="+mn-cs"/>
                        </a:rPr>
                        <a:t>, da je </a:t>
                      </a:r>
                      <a:r>
                        <a:rPr lang="en-US" sz="1000" b="0" kern="1200" dirty="0" err="1">
                          <a:solidFill>
                            <a:schemeClr val="tx1"/>
                          </a:solidFill>
                          <a:effectLst/>
                          <a:latin typeface="+mn-lt"/>
                          <a:ea typeface="+mn-ea"/>
                          <a:cs typeface="+mn-cs"/>
                        </a:rPr>
                        <a:t>bila</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žival</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rojena</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rejena</a:t>
                      </a:r>
                      <a:r>
                        <a:rPr lang="en-US" sz="1000" b="0" kern="1200" dirty="0">
                          <a:solidFill>
                            <a:schemeClr val="tx1"/>
                          </a:solidFill>
                          <a:effectLst/>
                          <a:latin typeface="+mn-lt"/>
                          <a:ea typeface="+mn-ea"/>
                          <a:cs typeface="+mn-cs"/>
                        </a:rPr>
                        <a:t> in </a:t>
                      </a:r>
                      <a:r>
                        <a:rPr lang="en-US" sz="1000" b="0" kern="1200" dirty="0" err="1">
                          <a:solidFill>
                            <a:schemeClr val="tx1"/>
                          </a:solidFill>
                          <a:effectLst/>
                          <a:latin typeface="+mn-lt"/>
                          <a:ea typeface="+mn-ea"/>
                          <a:cs typeface="+mn-cs"/>
                        </a:rPr>
                        <a:t>zaklana</a:t>
                      </a:r>
                      <a:r>
                        <a:rPr lang="en-US" sz="1000" b="0" kern="1200" dirty="0">
                          <a:solidFill>
                            <a:schemeClr val="tx1"/>
                          </a:solidFill>
                          <a:effectLst/>
                          <a:latin typeface="+mn-lt"/>
                          <a:ea typeface="+mn-ea"/>
                          <a:cs typeface="+mn-cs"/>
                        </a:rPr>
                        <a:t> v </a:t>
                      </a:r>
                      <a:r>
                        <a:rPr lang="en-US" sz="1000" b="0" kern="1200" dirty="0" err="1">
                          <a:solidFill>
                            <a:schemeClr val="tx1"/>
                          </a:solidFill>
                          <a:effectLst/>
                          <a:latin typeface="+mn-lt"/>
                          <a:ea typeface="+mn-ea"/>
                          <a:cs typeface="+mn-cs"/>
                        </a:rPr>
                        <a:t>Sloveniji</a:t>
                      </a:r>
                      <a:r>
                        <a:rPr lang="en-US" sz="1000" b="0" kern="1200" dirty="0">
                          <a:solidFill>
                            <a:schemeClr val="tx1"/>
                          </a:solidFill>
                          <a:effectLst/>
                          <a:latin typeface="+mn-lt"/>
                          <a:ea typeface="+mn-ea"/>
                          <a:cs typeface="+mn-cs"/>
                        </a:rPr>
                        <a:t>.</a:t>
                      </a:r>
                    </a:p>
                    <a:p>
                      <a:r>
                        <a:rPr lang="en-US" sz="1000" b="0" kern="1200" dirty="0" err="1">
                          <a:solidFill>
                            <a:schemeClr val="tx1"/>
                          </a:solidFill>
                          <a:effectLst/>
                          <a:latin typeface="+mn-lt"/>
                          <a:ea typeface="+mn-ea"/>
                          <a:cs typeface="+mn-cs"/>
                        </a:rPr>
                        <a:t>Slovensko</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poreklo</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govejega</a:t>
                      </a:r>
                      <a:r>
                        <a:rPr lang="en-US" sz="1000" b="0" kern="1200" dirty="0">
                          <a:solidFill>
                            <a:schemeClr val="tx1"/>
                          </a:solidFill>
                          <a:effectLst/>
                          <a:latin typeface="+mn-lt"/>
                          <a:ea typeface="+mn-ea"/>
                          <a:cs typeface="+mn-cs"/>
                        </a:rPr>
                        <a:t> in </a:t>
                      </a:r>
                      <a:r>
                        <a:rPr lang="en-US" sz="1000" b="0" kern="1200" dirty="0" err="1">
                          <a:solidFill>
                            <a:schemeClr val="tx1"/>
                          </a:solidFill>
                          <a:effectLst/>
                          <a:latin typeface="+mn-lt"/>
                          <a:ea typeface="+mn-ea"/>
                          <a:cs typeface="+mn-cs"/>
                        </a:rPr>
                        <a:t>perutninskega</a:t>
                      </a:r>
                      <a:r>
                        <a:rPr lang="en-US" sz="1000" b="0" kern="1200" dirty="0">
                          <a:solidFill>
                            <a:schemeClr val="tx1"/>
                          </a:solidFill>
                          <a:effectLst/>
                          <a:latin typeface="+mn-lt"/>
                          <a:ea typeface="+mn-ea"/>
                          <a:cs typeface="+mn-cs"/>
                        </a:rPr>
                        <a:t> mesa je </a:t>
                      </a:r>
                      <a:r>
                        <a:rPr lang="en-US" sz="1000" b="0" kern="1200" dirty="0" err="1">
                          <a:solidFill>
                            <a:schemeClr val="tx1"/>
                          </a:solidFill>
                          <a:effectLst/>
                          <a:latin typeface="+mn-lt"/>
                          <a:ea typeface="+mn-ea"/>
                          <a:cs typeface="+mn-cs"/>
                        </a:rPr>
                        <a:t>zame</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garancija</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za</a:t>
                      </a:r>
                      <a:r>
                        <a:rPr lang="en-US" sz="1000" b="0" kern="1200" dirty="0">
                          <a:solidFill>
                            <a:schemeClr val="tx1"/>
                          </a:solidFill>
                          <a:effectLst/>
                          <a:latin typeface="+mn-lt"/>
                          <a:ea typeface="+mn-ea"/>
                          <a:cs typeface="+mn-cs"/>
                        </a:rPr>
                        <a:t> </a:t>
                      </a:r>
                      <a:r>
                        <a:rPr lang="en-US" sz="1000" b="0" kern="1200" dirty="0" err="1">
                          <a:solidFill>
                            <a:schemeClr val="tx1"/>
                          </a:solidFill>
                          <a:effectLst/>
                          <a:latin typeface="+mn-lt"/>
                          <a:ea typeface="+mn-ea"/>
                          <a:cs typeface="+mn-cs"/>
                        </a:rPr>
                        <a:t>kakovost</a:t>
                      </a:r>
                      <a:r>
                        <a:rPr lang="en-US" sz="1000" b="0" kern="1200" dirty="0">
                          <a:solidFill>
                            <a:schemeClr val="tx1"/>
                          </a:solidFill>
                          <a:effectLst/>
                          <a:latin typeface="+mn-lt"/>
                          <a:ea typeface="+mn-ea"/>
                          <a:cs typeface="+mn-cs"/>
                        </a:rPr>
                        <a:t>.</a:t>
                      </a:r>
                    </a:p>
                  </a:txBody>
                  <a:tcPr/>
                </a:tc>
                <a:tc>
                  <a:txBody>
                    <a:bodyPr/>
                    <a:lstStyle/>
                    <a:p>
                      <a:r>
                        <a:rPr lang="sl-SI" sz="1000" dirty="0"/>
                        <a:t>4</a:t>
                      </a:r>
                      <a:r>
                        <a:rPr lang="sl-SI" sz="1000" baseline="0" dirty="0"/>
                        <a:t> = VISOKA</a:t>
                      </a:r>
                    </a:p>
                    <a:p>
                      <a:r>
                        <a:rPr lang="sl-SI" sz="1000" baseline="0" dirty="0"/>
                        <a:t>5-</a:t>
                      </a:r>
                      <a:r>
                        <a:rPr lang="en-US" sz="1000" baseline="0" dirty="0"/>
                        <a:t>6</a:t>
                      </a:r>
                      <a:r>
                        <a:rPr lang="sl-SI" sz="1000" baseline="0" dirty="0"/>
                        <a:t> = SREDNJA</a:t>
                      </a:r>
                    </a:p>
                    <a:p>
                      <a:r>
                        <a:rPr lang="en-US" sz="1000" baseline="0" dirty="0"/>
                        <a:t>7,</a:t>
                      </a:r>
                      <a:r>
                        <a:rPr lang="sl-SI" sz="1000" baseline="0" dirty="0"/>
                        <a:t>8 = NIZKA</a:t>
                      </a:r>
                      <a:endParaRPr lang="en-US" sz="1000" dirty="0"/>
                    </a:p>
                  </a:txBody>
                  <a:tcPr/>
                </a:tc>
                <a:extLst>
                  <a:ext uri="{0D108BD9-81ED-4DB2-BD59-A6C34878D82A}">
                    <a16:rowId xmlns:a16="http://schemas.microsoft.com/office/drawing/2014/main" xmlns="" val="10002"/>
                  </a:ext>
                </a:extLst>
              </a:tr>
              <a:tr h="796573">
                <a:tc>
                  <a:txBody>
                    <a:bodyPr/>
                    <a:lstStyle/>
                    <a:p>
                      <a:r>
                        <a:rPr lang="sl-SI" sz="1000" dirty="0"/>
                        <a:t>CILJ </a:t>
                      </a:r>
                      <a:r>
                        <a:rPr lang="en-US" sz="1000" dirty="0"/>
                        <a:t>9</a:t>
                      </a:r>
                    </a:p>
                  </a:txBody>
                  <a:tcPr/>
                </a:tc>
                <a:tc>
                  <a:txBody>
                    <a:bodyPr/>
                    <a:lstStyle/>
                    <a:p>
                      <a:r>
                        <a:rPr lang="sl-SI" sz="1000" b="1" kern="1200" dirty="0">
                          <a:solidFill>
                            <a:schemeClr val="tx1"/>
                          </a:solidFill>
                          <a:effectLst/>
                          <a:latin typeface="+mn-lt"/>
                          <a:ea typeface="+mn-ea"/>
                          <a:cs typeface="+mn-cs"/>
                        </a:rPr>
                        <a:t>Izboljšanje percepcije o mleku »zdravo za razvoj« – za 5 % </a:t>
                      </a:r>
                      <a:endParaRPr lang="en-US" sz="1000" b="1" kern="1200" dirty="0">
                        <a:solidFill>
                          <a:schemeClr val="tx1"/>
                        </a:solidFill>
                        <a:effectLst/>
                        <a:latin typeface="+mn-lt"/>
                        <a:ea typeface="+mn-ea"/>
                        <a:cs typeface="+mn-cs"/>
                      </a:endParaRPr>
                    </a:p>
                  </a:txBody>
                  <a:tcPr/>
                </a:tc>
                <a:tc>
                  <a:txBody>
                    <a:bodyPr/>
                    <a:lstStyle/>
                    <a:p>
                      <a:r>
                        <a:rPr lang="sl-SI" sz="1000" b="0" kern="1200" dirty="0">
                          <a:solidFill>
                            <a:schemeClr val="tx1"/>
                          </a:solidFill>
                          <a:effectLst/>
                          <a:latin typeface="+mn-lt"/>
                          <a:ea typeface="+mn-ea"/>
                          <a:cs typeface="+mn-cs"/>
                        </a:rPr>
                        <a:t>Mleko je zdravo. </a:t>
                      </a:r>
                      <a:endParaRPr lang="en-US" sz="1000" b="0" kern="1200" dirty="0">
                        <a:solidFill>
                          <a:schemeClr val="tx1"/>
                        </a:solidFill>
                        <a:effectLst/>
                        <a:latin typeface="+mn-lt"/>
                        <a:ea typeface="+mn-ea"/>
                        <a:cs typeface="+mn-cs"/>
                      </a:endParaRPr>
                    </a:p>
                    <a:p>
                      <a:r>
                        <a:rPr lang="sl-SI" sz="1000" b="0" kern="1200" dirty="0">
                          <a:solidFill>
                            <a:schemeClr val="tx1"/>
                          </a:solidFill>
                          <a:effectLst/>
                          <a:latin typeface="+mn-lt"/>
                          <a:ea typeface="+mn-ea"/>
                          <a:cs typeface="+mn-cs"/>
                        </a:rPr>
                        <a:t>Mleko dobro vpliva na razvoj otroka. </a:t>
                      </a:r>
                      <a:endParaRPr lang="en-US" sz="1000" b="0" kern="1200" dirty="0">
                        <a:solidFill>
                          <a:schemeClr val="tx1"/>
                        </a:solidFill>
                        <a:effectLst/>
                        <a:latin typeface="+mn-lt"/>
                        <a:ea typeface="+mn-ea"/>
                        <a:cs typeface="+mn-cs"/>
                      </a:endParaRPr>
                    </a:p>
                    <a:p>
                      <a:r>
                        <a:rPr lang="sl-SI" sz="1000" b="0" kern="1200" dirty="0">
                          <a:solidFill>
                            <a:schemeClr val="tx1"/>
                          </a:solidFill>
                          <a:effectLst/>
                          <a:latin typeface="+mn-lt"/>
                          <a:ea typeface="+mn-ea"/>
                          <a:cs typeface="+mn-cs"/>
                        </a:rPr>
                        <a:t>Ljudje bi morali uživati več mleka. </a:t>
                      </a:r>
                      <a:endParaRPr lang="en-US" sz="1000" b="0" dirty="0"/>
                    </a:p>
                  </a:txBody>
                  <a:tcPr/>
                </a:tc>
                <a:tc>
                  <a:txBody>
                    <a:bodyPr/>
                    <a:lstStyle/>
                    <a:p>
                      <a:r>
                        <a:rPr lang="sl-SI" sz="1000" baseline="0" dirty="0"/>
                        <a:t>3 = VISOKA</a:t>
                      </a:r>
                    </a:p>
                    <a:p>
                      <a:r>
                        <a:rPr lang="sl-SI" sz="1000" baseline="0" dirty="0"/>
                        <a:t>4 = SREDNJA</a:t>
                      </a:r>
                    </a:p>
                    <a:p>
                      <a:r>
                        <a:rPr lang="sl-SI" sz="1000" baseline="0" dirty="0"/>
                        <a:t>5-6 = NIZKA</a:t>
                      </a:r>
                      <a:endParaRPr lang="en-US" sz="1000" dirty="0"/>
                    </a:p>
                  </a:txBody>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3848432" y="4881557"/>
            <a:ext cx="3685624" cy="230832"/>
          </a:xfrm>
          <a:prstGeom prst="rect">
            <a:avLst/>
          </a:prstGeom>
          <a:noFill/>
        </p:spPr>
        <p:txBody>
          <a:bodyPr wrap="none" rtlCol="0">
            <a:spAutoFit/>
          </a:bodyPr>
          <a:lstStyle/>
          <a:p>
            <a:r>
              <a:rPr lang="sl-SI" sz="900" dirty="0"/>
              <a:t>* Originalna vrednost je pred seštevanjem ustrezno zamenjana (1=2, 2=1). </a:t>
            </a:r>
            <a:endParaRPr lang="en-US" sz="900" dirty="0"/>
          </a:p>
        </p:txBody>
      </p:sp>
    </p:spTree>
    <p:extLst>
      <p:ext uri="{BB962C8B-B14F-4D97-AF65-F5344CB8AC3E}">
        <p14:creationId xmlns:p14="http://schemas.microsoft.com/office/powerpoint/2010/main" val="601850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Indikatorji po ciljnih skupinah</a:t>
            </a:r>
            <a:endParaRPr lang="en-US" dirty="0"/>
          </a:p>
        </p:txBody>
      </p:sp>
      <p:sp>
        <p:nvSpPr>
          <p:cNvPr id="3" name="Vertical Text Placeholder 2"/>
          <p:cNvSpPr>
            <a:spLocks noGrp="1"/>
          </p:cNvSpPr>
          <p:nvPr>
            <p:ph type="body" orient="vert" sz="quarter" idx="10"/>
          </p:nvPr>
        </p:nvSpPr>
        <p:spPr/>
        <p:txBody>
          <a:bodyPr/>
          <a:lstStyle/>
          <a:p>
            <a:endParaRPr lang="en-US"/>
          </a:p>
        </p:txBody>
      </p:sp>
      <p:graphicFrame>
        <p:nvGraphicFramePr>
          <p:cNvPr id="4" name="Table 3"/>
          <p:cNvGraphicFramePr>
            <a:graphicFrameLocks noGrp="1"/>
          </p:cNvGraphicFramePr>
          <p:nvPr>
            <p:extLst/>
          </p:nvPr>
        </p:nvGraphicFramePr>
        <p:xfrm>
          <a:off x="275780" y="1121133"/>
          <a:ext cx="5027740" cy="3978480"/>
        </p:xfrm>
        <a:graphic>
          <a:graphicData uri="http://schemas.openxmlformats.org/drawingml/2006/table">
            <a:tbl>
              <a:tblPr firstRow="1" bandRow="1">
                <a:tableStyleId>{2D5ABB26-0587-4C30-8999-92F81FD0307C}</a:tableStyleId>
              </a:tblPr>
              <a:tblGrid>
                <a:gridCol w="793395">
                  <a:extLst>
                    <a:ext uri="{9D8B030D-6E8A-4147-A177-3AD203B41FA5}">
                      <a16:colId xmlns:a16="http://schemas.microsoft.com/office/drawing/2014/main" xmlns="" val="20000"/>
                    </a:ext>
                  </a:extLst>
                </a:gridCol>
                <a:gridCol w="2840133">
                  <a:extLst>
                    <a:ext uri="{9D8B030D-6E8A-4147-A177-3AD203B41FA5}">
                      <a16:colId xmlns:a16="http://schemas.microsoft.com/office/drawing/2014/main" xmlns="" val="20001"/>
                    </a:ext>
                  </a:extLst>
                </a:gridCol>
                <a:gridCol w="1394212">
                  <a:extLst>
                    <a:ext uri="{9D8B030D-6E8A-4147-A177-3AD203B41FA5}">
                      <a16:colId xmlns:a16="http://schemas.microsoft.com/office/drawing/2014/main" xmlns="" val="20002"/>
                    </a:ext>
                  </a:extLst>
                </a:gridCol>
              </a:tblGrid>
              <a:tr h="795696">
                <a:tc>
                  <a:txBody>
                    <a:bodyPr/>
                    <a:lstStyle/>
                    <a:p>
                      <a:r>
                        <a:rPr lang="sl-SI" sz="1100" dirty="0"/>
                        <a:t>CILJ </a:t>
                      </a:r>
                      <a:r>
                        <a:rPr lang="en-US" sz="1100" dirty="0"/>
                        <a:t>2</a:t>
                      </a:r>
                    </a:p>
                  </a:txBody>
                  <a:tcPr anchor="ctr"/>
                </a:tc>
                <a:tc>
                  <a:txBody>
                    <a:bodyPr/>
                    <a:lstStyle/>
                    <a:p>
                      <a:r>
                        <a:rPr lang="sl-SI" sz="1100" b="1" kern="1200" dirty="0">
                          <a:solidFill>
                            <a:schemeClr val="tx1"/>
                          </a:solidFill>
                          <a:effectLst/>
                          <a:latin typeface="+mn-lt"/>
                          <a:ea typeface="+mn-ea"/>
                          <a:cs typeface="+mn-cs"/>
                        </a:rPr>
                        <a:t>Želja po lokalnih proizvodih med potrošniki narašča  – za 5 % </a:t>
                      </a:r>
                      <a:endParaRPr lang="en-US" sz="1100" dirty="0"/>
                    </a:p>
                  </a:txBody>
                  <a:tcPr anchor="ctr"/>
                </a:tc>
                <a:tc>
                  <a:txBody>
                    <a:bodyPr/>
                    <a:lstStyle/>
                    <a:p>
                      <a:r>
                        <a:rPr lang="sl-SI" sz="1100" dirty="0"/>
                        <a:t>vzorec</a:t>
                      </a:r>
                    </a:p>
                    <a:p>
                      <a:r>
                        <a:rPr lang="sl-SI" sz="1100" dirty="0"/>
                        <a:t>ženske 25-55 let</a:t>
                      </a:r>
                    </a:p>
                    <a:p>
                      <a:r>
                        <a:rPr lang="sl-SI" sz="1100" dirty="0"/>
                        <a:t>nakupni član</a:t>
                      </a:r>
                    </a:p>
                  </a:txBody>
                  <a:tcPr anchor="ctr"/>
                </a:tc>
                <a:extLst>
                  <a:ext uri="{0D108BD9-81ED-4DB2-BD59-A6C34878D82A}">
                    <a16:rowId xmlns:a16="http://schemas.microsoft.com/office/drawing/2014/main" xmlns="" val="10000"/>
                  </a:ext>
                </a:extLst>
              </a:tr>
              <a:tr h="795696">
                <a:tc>
                  <a:txBody>
                    <a:bodyPr/>
                    <a:lstStyle/>
                    <a:p>
                      <a:r>
                        <a:rPr lang="sl-SI" sz="1100" dirty="0"/>
                        <a:t>CILJ </a:t>
                      </a:r>
                      <a:r>
                        <a:rPr lang="en-US" sz="1100" dirty="0"/>
                        <a:t>3</a:t>
                      </a:r>
                    </a:p>
                  </a:txBody>
                  <a:tcPr anchor="ctr"/>
                </a:tc>
                <a:tc>
                  <a:txBody>
                    <a:bodyPr/>
                    <a:lstStyle/>
                    <a:p>
                      <a:r>
                        <a:rPr lang="sl-SI" sz="1100" b="1" kern="1200" dirty="0">
                          <a:solidFill>
                            <a:schemeClr val="tx1"/>
                          </a:solidFill>
                          <a:effectLst/>
                          <a:latin typeface="+mn-lt"/>
                          <a:ea typeface="+mn-ea"/>
                          <a:cs typeface="+mn-cs"/>
                        </a:rPr>
                        <a:t>Pogostost nakupa lokalnih proizvodov narašča – za 5 % </a:t>
                      </a:r>
                      <a:endParaRPr lang="en-US" sz="1100" b="1" kern="1200" dirty="0">
                        <a:solidFill>
                          <a:schemeClr val="tx1"/>
                        </a:solidFill>
                        <a:effectLst/>
                        <a:latin typeface="+mn-lt"/>
                        <a:ea typeface="+mn-ea"/>
                        <a:cs typeface="+mn-cs"/>
                      </a:endParaRPr>
                    </a:p>
                  </a:txBody>
                  <a:tcPr anchor="ctr"/>
                </a:tc>
                <a:tc>
                  <a:txBody>
                    <a:bodyPr/>
                    <a:lstStyle/>
                    <a:p>
                      <a:r>
                        <a:rPr lang="sl-SI" sz="1100" dirty="0"/>
                        <a:t>vzorec</a:t>
                      </a:r>
                    </a:p>
                    <a:p>
                      <a:r>
                        <a:rPr lang="sl-SI" sz="1100" dirty="0"/>
                        <a:t>ženske 25-55 let</a:t>
                      </a:r>
                    </a:p>
                    <a:p>
                      <a:r>
                        <a:rPr lang="sl-SI" sz="1100" dirty="0"/>
                        <a:t>nakupni član</a:t>
                      </a:r>
                    </a:p>
                  </a:txBody>
                  <a:tcPr anchor="ctr"/>
                </a:tc>
                <a:extLst>
                  <a:ext uri="{0D108BD9-81ED-4DB2-BD59-A6C34878D82A}">
                    <a16:rowId xmlns:a16="http://schemas.microsoft.com/office/drawing/2014/main" xmlns="" val="10001"/>
                  </a:ext>
                </a:extLst>
              </a:tr>
              <a:tr h="795696">
                <a:tc>
                  <a:txBody>
                    <a:bodyPr/>
                    <a:lstStyle/>
                    <a:p>
                      <a:r>
                        <a:rPr lang="en-US" sz="1100" dirty="0"/>
                        <a:t>CILJ 4</a:t>
                      </a:r>
                    </a:p>
                  </a:txBody>
                  <a:tcPr anchor="ctr"/>
                </a:tc>
                <a:tc>
                  <a:txBody>
                    <a:bodyPr/>
                    <a:lstStyle/>
                    <a:p>
                      <a:r>
                        <a:rPr lang="en-US" sz="1000" b="1" kern="1200" dirty="0" err="1">
                          <a:solidFill>
                            <a:schemeClr val="tx1"/>
                          </a:solidFill>
                          <a:effectLst/>
                          <a:latin typeface="+mn-lt"/>
                          <a:ea typeface="+mn-ea"/>
                          <a:cs typeface="+mn-cs"/>
                        </a:rPr>
                        <a:t>Narašča</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strinjanje</a:t>
                      </a:r>
                      <a:r>
                        <a:rPr lang="en-US" sz="1000" b="1" kern="1200" dirty="0">
                          <a:solidFill>
                            <a:schemeClr val="tx1"/>
                          </a:solidFill>
                          <a:effectLst/>
                          <a:latin typeface="+mn-lt"/>
                          <a:ea typeface="+mn-ea"/>
                          <a:cs typeface="+mn-cs"/>
                        </a:rPr>
                        <a:t> s </a:t>
                      </a:r>
                      <a:r>
                        <a:rPr lang="en-US" sz="1000" b="1" kern="1200" dirty="0" err="1">
                          <a:solidFill>
                            <a:schemeClr val="tx1"/>
                          </a:solidFill>
                          <a:effectLst/>
                          <a:latin typeface="+mn-lt"/>
                          <a:ea typeface="+mn-ea"/>
                          <a:cs typeface="+mn-cs"/>
                        </a:rPr>
                        <a:t>trditvijo</a:t>
                      </a:r>
                      <a:r>
                        <a:rPr lang="en-US" sz="1000" b="1" kern="1200" dirty="0">
                          <a:solidFill>
                            <a:schemeClr val="tx1"/>
                          </a:solidFill>
                          <a:effectLst/>
                          <a:latin typeface="+mn-lt"/>
                          <a:ea typeface="+mn-ea"/>
                          <a:cs typeface="+mn-cs"/>
                        </a:rPr>
                        <a:t> – </a:t>
                      </a:r>
                      <a:r>
                        <a:rPr lang="en-US" sz="1000" b="1" kern="1200" dirty="0" err="1">
                          <a:solidFill>
                            <a:schemeClr val="tx1"/>
                          </a:solidFill>
                          <a:effectLst/>
                          <a:latin typeface="+mn-lt"/>
                          <a:ea typeface="+mn-ea"/>
                          <a:cs typeface="+mn-cs"/>
                        </a:rPr>
                        <a:t>lokalna</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hrana</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je</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kakovostna</a:t>
                      </a:r>
                      <a:r>
                        <a:rPr lang="en-US" sz="1000" b="1" kern="1200" dirty="0">
                          <a:solidFill>
                            <a:schemeClr val="tx1"/>
                          </a:solidFill>
                          <a:effectLst/>
                          <a:latin typeface="+mn-lt"/>
                          <a:ea typeface="+mn-ea"/>
                          <a:cs typeface="+mn-cs"/>
                        </a:rPr>
                        <a:t> – </a:t>
                      </a:r>
                      <a:r>
                        <a:rPr lang="en-US" sz="1000" b="1" kern="1200" dirty="0" err="1">
                          <a:solidFill>
                            <a:schemeClr val="tx1"/>
                          </a:solidFill>
                          <a:effectLst/>
                          <a:latin typeface="+mn-lt"/>
                          <a:ea typeface="+mn-ea"/>
                          <a:cs typeface="+mn-cs"/>
                        </a:rPr>
                        <a:t>za</a:t>
                      </a:r>
                      <a:r>
                        <a:rPr lang="en-US" sz="1000" b="1" kern="1200" dirty="0">
                          <a:solidFill>
                            <a:schemeClr val="tx1"/>
                          </a:solidFill>
                          <a:effectLst/>
                          <a:latin typeface="+mn-lt"/>
                          <a:ea typeface="+mn-ea"/>
                          <a:cs typeface="+mn-cs"/>
                        </a:rPr>
                        <a:t> 5 %</a:t>
                      </a:r>
                    </a:p>
                  </a:txBody>
                  <a:tcPr/>
                </a:tc>
                <a:tc>
                  <a:txBody>
                    <a:bodyPr/>
                    <a:lstStyle/>
                    <a:p>
                      <a:r>
                        <a:rPr lang="sl-SI" sz="1100" dirty="0"/>
                        <a:t>vzorec</a:t>
                      </a:r>
                    </a:p>
                    <a:p>
                      <a:r>
                        <a:rPr lang="sl-SI" sz="1100" dirty="0"/>
                        <a:t>ženske 25-55 let</a:t>
                      </a:r>
                    </a:p>
                    <a:p>
                      <a:r>
                        <a:rPr lang="sl-SI" sz="1100" dirty="0"/>
                        <a:t>nakupni član</a:t>
                      </a:r>
                    </a:p>
                    <a:p>
                      <a:endParaRPr lang="sl-SI" sz="1100" dirty="0"/>
                    </a:p>
                  </a:txBody>
                  <a:tcPr anchor="ctr"/>
                </a:tc>
                <a:extLst>
                  <a:ext uri="{0D108BD9-81ED-4DB2-BD59-A6C34878D82A}">
                    <a16:rowId xmlns:a16="http://schemas.microsoft.com/office/drawing/2014/main" xmlns="" val="3204584983"/>
                  </a:ext>
                </a:extLst>
              </a:tr>
              <a:tr h="795696">
                <a:tc>
                  <a:txBody>
                    <a:bodyPr/>
                    <a:lstStyle/>
                    <a:p>
                      <a:r>
                        <a:rPr lang="en-US" sz="1100" dirty="0"/>
                        <a:t>CILJ 5</a:t>
                      </a:r>
                    </a:p>
                  </a:txBody>
                  <a:tcPr anchor="ctr"/>
                </a:tc>
                <a:tc>
                  <a:txBody>
                    <a:bodyPr/>
                    <a:lstStyle/>
                    <a:p>
                      <a:r>
                        <a:rPr lang="pl-PL" sz="1000" b="1" kern="1200" dirty="0">
                          <a:solidFill>
                            <a:schemeClr val="tx1"/>
                          </a:solidFill>
                          <a:effectLst/>
                          <a:latin typeface="+mn-lt"/>
                          <a:ea typeface="+mn-ea"/>
                          <a:cs typeface="+mn-cs"/>
                        </a:rPr>
                        <a:t>Narašča strinjanje s trditvijo – lokalna hrana je zaupanja vredna – za 5 %</a:t>
                      </a:r>
                      <a:endParaRPr lang="en-US" sz="1000" b="1" kern="1200" dirty="0">
                        <a:solidFill>
                          <a:schemeClr val="tx1"/>
                        </a:solidFill>
                        <a:effectLst/>
                        <a:latin typeface="+mn-lt"/>
                        <a:ea typeface="+mn-ea"/>
                        <a:cs typeface="+mn-cs"/>
                      </a:endParaRPr>
                    </a:p>
                  </a:txBody>
                  <a:tcPr/>
                </a:tc>
                <a:tc>
                  <a:txBody>
                    <a:bodyPr/>
                    <a:lstStyle/>
                    <a:p>
                      <a:r>
                        <a:rPr lang="sl-SI" sz="1100" dirty="0"/>
                        <a:t>vzorec</a:t>
                      </a:r>
                    </a:p>
                    <a:p>
                      <a:r>
                        <a:rPr lang="sl-SI" sz="1100" dirty="0"/>
                        <a:t>ženske 25-55 let</a:t>
                      </a:r>
                    </a:p>
                    <a:p>
                      <a:r>
                        <a:rPr lang="sl-SI" sz="1100" dirty="0"/>
                        <a:t>nakupni član</a:t>
                      </a:r>
                    </a:p>
                    <a:p>
                      <a:endParaRPr lang="sl-SI" sz="1100" dirty="0"/>
                    </a:p>
                  </a:txBody>
                  <a:tcPr anchor="ctr"/>
                </a:tc>
                <a:extLst>
                  <a:ext uri="{0D108BD9-81ED-4DB2-BD59-A6C34878D82A}">
                    <a16:rowId xmlns:a16="http://schemas.microsoft.com/office/drawing/2014/main" xmlns="" val="63042562"/>
                  </a:ext>
                </a:extLst>
              </a:tr>
              <a:tr h="795696">
                <a:tc>
                  <a:txBody>
                    <a:bodyPr/>
                    <a:lstStyle/>
                    <a:p>
                      <a:r>
                        <a:rPr lang="sl-SI" sz="1100" dirty="0"/>
                        <a:t>CILJ </a:t>
                      </a:r>
                      <a:r>
                        <a:rPr lang="en-US" sz="1100" dirty="0"/>
                        <a:t>6</a:t>
                      </a:r>
                    </a:p>
                  </a:txBody>
                  <a:tcPr anchor="ctr"/>
                </a:tc>
                <a:tc>
                  <a:txBody>
                    <a:bodyPr/>
                    <a:lstStyle/>
                    <a:p>
                      <a:r>
                        <a:rPr lang="sl-SI" sz="1100" b="1" kern="1200" dirty="0">
                          <a:solidFill>
                            <a:schemeClr val="tx1"/>
                          </a:solidFill>
                          <a:effectLst/>
                          <a:latin typeface="+mn-lt"/>
                          <a:ea typeface="+mn-ea"/>
                          <a:cs typeface="+mn-cs"/>
                        </a:rPr>
                        <a:t>Narašča strinjanje s trditvijo – potrošnja lokalne hrane ima različne dobrobiti – za 5 % </a:t>
                      </a:r>
                      <a:endParaRPr lang="en-US" sz="1100" b="1" kern="1200" dirty="0">
                        <a:solidFill>
                          <a:schemeClr val="tx1"/>
                        </a:solidFill>
                        <a:effectLst/>
                        <a:latin typeface="+mn-lt"/>
                        <a:ea typeface="+mn-ea"/>
                        <a:cs typeface="+mn-cs"/>
                      </a:endParaRPr>
                    </a:p>
                  </a:txBody>
                  <a:tcPr anchor="ctr"/>
                </a:tc>
                <a:tc>
                  <a:txBody>
                    <a:bodyPr/>
                    <a:lstStyle/>
                    <a:p>
                      <a:r>
                        <a:rPr lang="sl-SI" sz="1100" dirty="0"/>
                        <a:t>vzorec</a:t>
                      </a:r>
                    </a:p>
                    <a:p>
                      <a:r>
                        <a:rPr lang="sl-SI" sz="1100" dirty="0"/>
                        <a:t>ženske 25-55 let</a:t>
                      </a:r>
                    </a:p>
                    <a:p>
                      <a:r>
                        <a:rPr lang="sl-SI" sz="1100" dirty="0"/>
                        <a:t>nakupni član</a:t>
                      </a:r>
                    </a:p>
                  </a:txBody>
                  <a:tcPr anchor="ctr"/>
                </a:tc>
                <a:extLst>
                  <a:ext uri="{0D108BD9-81ED-4DB2-BD59-A6C34878D82A}">
                    <a16:rowId xmlns:a16="http://schemas.microsoft.com/office/drawing/2014/main" xmlns="" val="10002"/>
                  </a:ext>
                </a:extLst>
              </a:tr>
            </a:tbl>
          </a:graphicData>
        </a:graphic>
      </p:graphicFrame>
      <p:pic>
        <p:nvPicPr>
          <p:cNvPr id="11" name="Picture 10">
            <a:extLst>
              <a:ext uri="{FF2B5EF4-FFF2-40B4-BE49-F238E27FC236}">
                <a16:creationId xmlns:a16="http://schemas.microsoft.com/office/drawing/2014/main" xmlns="" id="{5ACE310E-A747-46B4-B3B0-657190AB9B56}"/>
              </a:ext>
            </a:extLst>
          </p:cNvPr>
          <p:cNvPicPr>
            <a:picLocks noChangeAspect="1"/>
          </p:cNvPicPr>
          <p:nvPr/>
        </p:nvPicPr>
        <p:blipFill>
          <a:blip r:embed="rId2"/>
          <a:stretch>
            <a:fillRect/>
          </a:stretch>
        </p:blipFill>
        <p:spPr>
          <a:xfrm>
            <a:off x="5299735" y="1222613"/>
            <a:ext cx="2263139" cy="689523"/>
          </a:xfrm>
          <a:prstGeom prst="rect">
            <a:avLst/>
          </a:prstGeom>
        </p:spPr>
      </p:pic>
      <p:pic>
        <p:nvPicPr>
          <p:cNvPr id="12" name="Picture 11">
            <a:extLst>
              <a:ext uri="{FF2B5EF4-FFF2-40B4-BE49-F238E27FC236}">
                <a16:creationId xmlns:a16="http://schemas.microsoft.com/office/drawing/2014/main" xmlns="" id="{47EFD903-0B27-4BA5-A7D9-DCD674D29608}"/>
              </a:ext>
            </a:extLst>
          </p:cNvPr>
          <p:cNvPicPr>
            <a:picLocks noChangeAspect="1"/>
          </p:cNvPicPr>
          <p:nvPr/>
        </p:nvPicPr>
        <p:blipFill>
          <a:blip r:embed="rId3"/>
          <a:stretch>
            <a:fillRect/>
          </a:stretch>
        </p:blipFill>
        <p:spPr>
          <a:xfrm>
            <a:off x="5303520" y="2002011"/>
            <a:ext cx="2266925" cy="690677"/>
          </a:xfrm>
          <a:prstGeom prst="rect">
            <a:avLst/>
          </a:prstGeom>
        </p:spPr>
      </p:pic>
      <p:pic>
        <p:nvPicPr>
          <p:cNvPr id="13" name="Picture 12">
            <a:extLst>
              <a:ext uri="{FF2B5EF4-FFF2-40B4-BE49-F238E27FC236}">
                <a16:creationId xmlns:a16="http://schemas.microsoft.com/office/drawing/2014/main" xmlns="" id="{0345668C-0BF3-41A0-8DA1-785F3B2D4D25}"/>
              </a:ext>
            </a:extLst>
          </p:cNvPr>
          <p:cNvPicPr>
            <a:picLocks noChangeAspect="1"/>
          </p:cNvPicPr>
          <p:nvPr/>
        </p:nvPicPr>
        <p:blipFill>
          <a:blip r:embed="rId4"/>
          <a:stretch>
            <a:fillRect/>
          </a:stretch>
        </p:blipFill>
        <p:spPr>
          <a:xfrm>
            <a:off x="5295949" y="2782563"/>
            <a:ext cx="2266925" cy="690677"/>
          </a:xfrm>
          <a:prstGeom prst="rect">
            <a:avLst/>
          </a:prstGeom>
        </p:spPr>
      </p:pic>
      <p:pic>
        <p:nvPicPr>
          <p:cNvPr id="14" name="Picture 13">
            <a:extLst>
              <a:ext uri="{FF2B5EF4-FFF2-40B4-BE49-F238E27FC236}">
                <a16:creationId xmlns:a16="http://schemas.microsoft.com/office/drawing/2014/main" xmlns="" id="{EB92C476-19A2-40AA-9818-DC6B0AA8FF9E}"/>
              </a:ext>
            </a:extLst>
          </p:cNvPr>
          <p:cNvPicPr>
            <a:picLocks noChangeAspect="1"/>
          </p:cNvPicPr>
          <p:nvPr/>
        </p:nvPicPr>
        <p:blipFill>
          <a:blip r:embed="rId5"/>
          <a:stretch>
            <a:fillRect/>
          </a:stretch>
        </p:blipFill>
        <p:spPr>
          <a:xfrm>
            <a:off x="5303520" y="3591070"/>
            <a:ext cx="2266925" cy="690677"/>
          </a:xfrm>
          <a:prstGeom prst="rect">
            <a:avLst/>
          </a:prstGeom>
        </p:spPr>
      </p:pic>
      <p:pic>
        <p:nvPicPr>
          <p:cNvPr id="17" name="Picture 16">
            <a:extLst>
              <a:ext uri="{FF2B5EF4-FFF2-40B4-BE49-F238E27FC236}">
                <a16:creationId xmlns:a16="http://schemas.microsoft.com/office/drawing/2014/main" xmlns="" id="{7D0B03A0-2E8A-4D01-8BD3-C36ABEE720A5}"/>
              </a:ext>
            </a:extLst>
          </p:cNvPr>
          <p:cNvPicPr>
            <a:picLocks noChangeAspect="1"/>
          </p:cNvPicPr>
          <p:nvPr/>
        </p:nvPicPr>
        <p:blipFill>
          <a:blip r:embed="rId6"/>
          <a:stretch>
            <a:fillRect/>
          </a:stretch>
        </p:blipFill>
        <p:spPr>
          <a:xfrm>
            <a:off x="5299735" y="4411243"/>
            <a:ext cx="2259354" cy="688370"/>
          </a:xfrm>
          <a:prstGeom prst="rect">
            <a:avLst/>
          </a:prstGeom>
        </p:spPr>
      </p:pic>
      <p:cxnSp>
        <p:nvCxnSpPr>
          <p:cNvPr id="10" name="Straight Arrow Connector 9"/>
          <p:cNvCxnSpPr/>
          <p:nvPr/>
        </p:nvCxnSpPr>
        <p:spPr>
          <a:xfrm flipV="1">
            <a:off x="7000585" y="2813810"/>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7150170" y="3623164"/>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flipV="1">
            <a:off x="6630251" y="1650014"/>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7152551" y="3995367"/>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643425" y="2234375"/>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157313" y="3807314"/>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580403" y="1610835"/>
            <a:ext cx="404973" cy="230832"/>
          </a:xfrm>
          <a:prstGeom prst="rect">
            <a:avLst/>
          </a:prstGeom>
          <a:noFill/>
        </p:spPr>
        <p:txBody>
          <a:bodyPr wrap="square" rtlCol="0">
            <a:spAutoFit/>
          </a:bodyPr>
          <a:lstStyle/>
          <a:p>
            <a:r>
              <a:rPr lang="sl-SI" sz="900" b="1" dirty="0">
                <a:solidFill>
                  <a:schemeClr val="accent4"/>
                </a:solidFill>
              </a:rPr>
              <a:t>-5</a:t>
            </a:r>
          </a:p>
        </p:txBody>
      </p:sp>
      <p:sp>
        <p:nvSpPr>
          <p:cNvPr id="20" name="TextBox 19"/>
          <p:cNvSpPr txBox="1"/>
          <p:nvPr/>
        </p:nvSpPr>
        <p:spPr>
          <a:xfrm>
            <a:off x="6590981" y="2199959"/>
            <a:ext cx="404973" cy="230832"/>
          </a:xfrm>
          <a:prstGeom prst="rect">
            <a:avLst/>
          </a:prstGeom>
          <a:noFill/>
        </p:spPr>
        <p:txBody>
          <a:bodyPr wrap="square" rtlCol="0">
            <a:spAutoFit/>
          </a:bodyPr>
          <a:lstStyle/>
          <a:p>
            <a:r>
              <a:rPr lang="sl-SI" sz="900" b="1" dirty="0">
                <a:solidFill>
                  <a:srgbClr val="649C43"/>
                </a:solidFill>
              </a:rPr>
              <a:t>+12</a:t>
            </a:r>
          </a:p>
        </p:txBody>
      </p:sp>
      <p:sp>
        <p:nvSpPr>
          <p:cNvPr id="25" name="TextBox 24"/>
          <p:cNvSpPr txBox="1"/>
          <p:nvPr/>
        </p:nvSpPr>
        <p:spPr>
          <a:xfrm>
            <a:off x="6771780" y="4789052"/>
            <a:ext cx="404973" cy="230832"/>
          </a:xfrm>
          <a:prstGeom prst="rect">
            <a:avLst/>
          </a:prstGeom>
          <a:noFill/>
        </p:spPr>
        <p:txBody>
          <a:bodyPr wrap="square" rtlCol="0">
            <a:spAutoFit/>
          </a:bodyPr>
          <a:lstStyle/>
          <a:p>
            <a:r>
              <a:rPr lang="sl-SI" sz="900" b="1" dirty="0">
                <a:solidFill>
                  <a:schemeClr val="accent4"/>
                </a:solidFill>
              </a:rPr>
              <a:t>-10</a:t>
            </a:r>
          </a:p>
        </p:txBody>
      </p:sp>
      <p:sp>
        <p:nvSpPr>
          <p:cNvPr id="30" name="TextBox 29"/>
          <p:cNvSpPr txBox="1"/>
          <p:nvPr/>
        </p:nvSpPr>
        <p:spPr>
          <a:xfrm>
            <a:off x="6951870" y="2766332"/>
            <a:ext cx="404973" cy="230832"/>
          </a:xfrm>
          <a:prstGeom prst="rect">
            <a:avLst/>
          </a:prstGeom>
          <a:noFill/>
        </p:spPr>
        <p:txBody>
          <a:bodyPr wrap="square" rtlCol="0">
            <a:spAutoFit/>
          </a:bodyPr>
          <a:lstStyle/>
          <a:p>
            <a:r>
              <a:rPr lang="sl-SI" sz="900" b="1" dirty="0">
                <a:solidFill>
                  <a:srgbClr val="649C43"/>
                </a:solidFill>
              </a:rPr>
              <a:t>+5</a:t>
            </a:r>
          </a:p>
        </p:txBody>
      </p:sp>
      <p:sp>
        <p:nvSpPr>
          <p:cNvPr id="41" name="TextBox 40"/>
          <p:cNvSpPr txBox="1"/>
          <p:nvPr/>
        </p:nvSpPr>
        <p:spPr>
          <a:xfrm>
            <a:off x="7101299" y="3586368"/>
            <a:ext cx="404973" cy="230832"/>
          </a:xfrm>
          <a:prstGeom prst="rect">
            <a:avLst/>
          </a:prstGeom>
          <a:noFill/>
        </p:spPr>
        <p:txBody>
          <a:bodyPr wrap="square" rtlCol="0">
            <a:spAutoFit/>
          </a:bodyPr>
          <a:lstStyle/>
          <a:p>
            <a:r>
              <a:rPr lang="sl-SI" sz="900" b="1" dirty="0">
                <a:solidFill>
                  <a:srgbClr val="649C43"/>
                </a:solidFill>
              </a:rPr>
              <a:t>+6</a:t>
            </a:r>
          </a:p>
        </p:txBody>
      </p:sp>
      <p:sp>
        <p:nvSpPr>
          <p:cNvPr id="44" name="TextBox 43"/>
          <p:cNvSpPr txBox="1"/>
          <p:nvPr/>
        </p:nvSpPr>
        <p:spPr>
          <a:xfrm>
            <a:off x="7108442" y="3770518"/>
            <a:ext cx="404973" cy="230832"/>
          </a:xfrm>
          <a:prstGeom prst="rect">
            <a:avLst/>
          </a:prstGeom>
          <a:noFill/>
        </p:spPr>
        <p:txBody>
          <a:bodyPr wrap="square" rtlCol="0">
            <a:spAutoFit/>
          </a:bodyPr>
          <a:lstStyle/>
          <a:p>
            <a:r>
              <a:rPr lang="sl-SI" sz="900" b="1" dirty="0">
                <a:solidFill>
                  <a:srgbClr val="649C43"/>
                </a:solidFill>
              </a:rPr>
              <a:t>+6</a:t>
            </a:r>
          </a:p>
        </p:txBody>
      </p:sp>
      <p:sp>
        <p:nvSpPr>
          <p:cNvPr id="45" name="TextBox 44"/>
          <p:cNvSpPr txBox="1"/>
          <p:nvPr/>
        </p:nvSpPr>
        <p:spPr>
          <a:xfrm>
            <a:off x="7103680" y="3958571"/>
            <a:ext cx="404973" cy="230832"/>
          </a:xfrm>
          <a:prstGeom prst="rect">
            <a:avLst/>
          </a:prstGeom>
          <a:noFill/>
        </p:spPr>
        <p:txBody>
          <a:bodyPr wrap="square" rtlCol="0">
            <a:spAutoFit/>
          </a:bodyPr>
          <a:lstStyle/>
          <a:p>
            <a:r>
              <a:rPr lang="sl-SI" sz="900" b="1" dirty="0">
                <a:solidFill>
                  <a:srgbClr val="649C43"/>
                </a:solidFill>
              </a:rPr>
              <a:t>+3</a:t>
            </a:r>
          </a:p>
        </p:txBody>
      </p:sp>
      <p:cxnSp>
        <p:nvCxnSpPr>
          <p:cNvPr id="51" name="Straight Arrow Connector 50"/>
          <p:cNvCxnSpPr/>
          <p:nvPr/>
        </p:nvCxnSpPr>
        <p:spPr>
          <a:xfrm rot="10800000" flipV="1">
            <a:off x="6819963" y="4823468"/>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7000586" y="2980066"/>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948142" y="2945650"/>
            <a:ext cx="404973" cy="230832"/>
          </a:xfrm>
          <a:prstGeom prst="rect">
            <a:avLst/>
          </a:prstGeom>
          <a:noFill/>
        </p:spPr>
        <p:txBody>
          <a:bodyPr wrap="square" rtlCol="0">
            <a:spAutoFit/>
          </a:bodyPr>
          <a:lstStyle/>
          <a:p>
            <a:r>
              <a:rPr lang="sl-SI" sz="900" b="1" dirty="0">
                <a:solidFill>
                  <a:srgbClr val="649C43"/>
                </a:solidFill>
              </a:rPr>
              <a:t>+12</a:t>
            </a:r>
          </a:p>
        </p:txBody>
      </p:sp>
      <p:sp>
        <p:nvSpPr>
          <p:cNvPr id="63" name="Content Placeholder 2"/>
          <p:cNvSpPr txBox="1">
            <a:spLocks/>
          </p:cNvSpPr>
          <p:nvPr/>
        </p:nvSpPr>
        <p:spPr>
          <a:xfrm>
            <a:off x="7702568" y="3559853"/>
            <a:ext cx="1002603" cy="1573847"/>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sl-SI" sz="950" i="1" dirty="0">
                <a:solidFill>
                  <a:schemeClr val="bg1">
                    <a:lumMod val="50000"/>
                  </a:schemeClr>
                </a:solidFill>
              </a:rPr>
              <a:t>Opomba: s puščicami so označene statistično značilne razlike</a:t>
            </a:r>
            <a:br>
              <a:rPr lang="sl-SI" sz="950" i="1" dirty="0">
                <a:solidFill>
                  <a:schemeClr val="bg1">
                    <a:lumMod val="50000"/>
                  </a:schemeClr>
                </a:solidFill>
              </a:rPr>
            </a:br>
            <a:r>
              <a:rPr lang="sl-SI" sz="950" i="1" dirty="0">
                <a:solidFill>
                  <a:schemeClr val="bg1">
                    <a:lumMod val="50000"/>
                  </a:schemeClr>
                </a:solidFill>
              </a:rPr>
              <a:t> (  =porast,   =padec) v primerjavi </a:t>
            </a:r>
          </a:p>
          <a:p>
            <a:pPr algn="r"/>
            <a:r>
              <a:rPr lang="sl-SI" sz="950" i="1" dirty="0">
                <a:solidFill>
                  <a:schemeClr val="bg1">
                    <a:lumMod val="50000"/>
                  </a:schemeClr>
                </a:solidFill>
              </a:rPr>
              <a:t>s preteklim merjenjem. Številka zraven puščice predstavlja razliko v % točkah.</a:t>
            </a:r>
          </a:p>
        </p:txBody>
      </p:sp>
      <p:cxnSp>
        <p:nvCxnSpPr>
          <p:cNvPr id="68" name="Straight Arrow Connector 67"/>
          <p:cNvCxnSpPr/>
          <p:nvPr/>
        </p:nvCxnSpPr>
        <p:spPr>
          <a:xfrm rot="10800000" flipV="1">
            <a:off x="8109814" y="3952040"/>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8179851" y="3785164"/>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06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sz="quarter" idx="10"/>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212377132"/>
              </p:ext>
            </p:extLst>
          </p:nvPr>
        </p:nvGraphicFramePr>
        <p:xfrm>
          <a:off x="241004" y="587732"/>
          <a:ext cx="2765058" cy="3863315"/>
        </p:xfrm>
        <a:graphic>
          <a:graphicData uri="http://schemas.openxmlformats.org/drawingml/2006/table">
            <a:tbl>
              <a:tblPr firstRow="1" bandRow="1">
                <a:tableStyleId>{5940675A-B579-460E-94D1-54222C63F5DA}</a:tableStyleId>
              </a:tblPr>
              <a:tblGrid>
                <a:gridCol w="2765058">
                  <a:extLst>
                    <a:ext uri="{9D8B030D-6E8A-4147-A177-3AD203B41FA5}">
                      <a16:colId xmlns:a16="http://schemas.microsoft.com/office/drawing/2014/main" xmlns="" val="20000"/>
                    </a:ext>
                  </a:extLst>
                </a:gridCol>
              </a:tblGrid>
              <a:tr h="399260">
                <a:tc>
                  <a:txBody>
                    <a:bodyPr/>
                    <a:lstStyle/>
                    <a:p>
                      <a:pPr marL="0" indent="0">
                        <a:buFont typeface="Arial" panose="020B0604020202020204" pitchFamily="34" charset="0"/>
                        <a:buNone/>
                      </a:pPr>
                      <a:r>
                        <a:rPr lang="sl-SI" sz="2400" b="1" dirty="0">
                          <a:solidFill>
                            <a:schemeClr val="bg2"/>
                          </a:solidFill>
                        </a:rPr>
                        <a:t>Metodologija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422157">
                <a:tc>
                  <a:txBody>
                    <a:bodyPr/>
                    <a:lstStyle/>
                    <a:p>
                      <a:pPr marL="248400" lvl="0" indent="-176400">
                        <a:lnSpc>
                          <a:spcPct val="130000"/>
                        </a:lnSpc>
                        <a:buFont typeface="Arial"/>
                        <a:buChar char="•"/>
                      </a:pPr>
                      <a:r>
                        <a:rPr lang="sl-SI" sz="1200" dirty="0">
                          <a:solidFill>
                            <a:schemeClr val="bg1"/>
                          </a:solidFill>
                        </a:rPr>
                        <a:t>Dolgoročno spremljanje uspešnosti kampanje </a:t>
                      </a:r>
                      <a:r>
                        <a:rPr lang="sl-SI" sz="1200" dirty="0" smtClean="0">
                          <a:solidFill>
                            <a:schemeClr val="bg1"/>
                          </a:solidFill>
                        </a:rPr>
                        <a:t>„</a:t>
                      </a:r>
                      <a:r>
                        <a:rPr lang="sl-SI" sz="1200" smtClean="0">
                          <a:solidFill>
                            <a:schemeClr val="bg1"/>
                          </a:solidFill>
                        </a:rPr>
                        <a:t>Naša super hrana“ </a:t>
                      </a:r>
                      <a:r>
                        <a:rPr lang="sl-SI" sz="1200" dirty="0">
                          <a:solidFill>
                            <a:schemeClr val="bg1"/>
                          </a:solidFill>
                        </a:rPr>
                        <a:t>sestavljata</a:t>
                      </a:r>
                      <a:r>
                        <a:rPr lang="sl-SI" sz="1200" baseline="0" dirty="0">
                          <a:solidFill>
                            <a:schemeClr val="bg1"/>
                          </a:solidFill>
                        </a:rPr>
                        <a:t> dva modula:</a:t>
                      </a:r>
                    </a:p>
                    <a:p>
                      <a:pPr marL="705600" lvl="1" indent="-176400">
                        <a:lnSpc>
                          <a:spcPct val="130000"/>
                        </a:lnSpc>
                        <a:buFont typeface="Arial"/>
                        <a:buChar char="•"/>
                      </a:pPr>
                      <a:r>
                        <a:rPr lang="sl-SI" sz="1200" baseline="0" dirty="0">
                          <a:solidFill>
                            <a:schemeClr val="bg1"/>
                          </a:solidFill>
                        </a:rPr>
                        <a:t>MODUL 1 </a:t>
                      </a:r>
                      <a:r>
                        <a:rPr lang="en-GB" sz="1200" baseline="0" dirty="0">
                          <a:solidFill>
                            <a:schemeClr val="bg1"/>
                          </a:solidFill>
                        </a:rPr>
                        <a:t>-</a:t>
                      </a:r>
                      <a:r>
                        <a:rPr lang="sl-SI" sz="1200" baseline="0" dirty="0">
                          <a:solidFill>
                            <a:schemeClr val="bg1"/>
                          </a:solidFill>
                        </a:rPr>
                        <a:t> KRATKOROČNI; spremljanj</a:t>
                      </a:r>
                      <a:r>
                        <a:rPr lang="en-GB" sz="1200" baseline="0" dirty="0">
                          <a:solidFill>
                            <a:schemeClr val="bg1"/>
                          </a:solidFill>
                        </a:rPr>
                        <a:t>e</a:t>
                      </a:r>
                      <a:r>
                        <a:rPr lang="sl-SI" sz="1200" baseline="0" dirty="0">
                          <a:solidFill>
                            <a:schemeClr val="bg1"/>
                          </a:solidFill>
                        </a:rPr>
                        <a:t> zaznavanja sporočila in kanalov vsak</a:t>
                      </a:r>
                      <a:r>
                        <a:rPr lang="en-GB" sz="1200" baseline="0" dirty="0">
                          <a:solidFill>
                            <a:schemeClr val="bg1"/>
                          </a:solidFill>
                        </a:rPr>
                        <a:t>a</a:t>
                      </a:r>
                      <a:r>
                        <a:rPr lang="sl-SI" sz="1200" baseline="0" dirty="0">
                          <a:solidFill>
                            <a:schemeClr val="bg1"/>
                          </a:solidFill>
                        </a:rPr>
                        <a:t> dva tedna</a:t>
                      </a:r>
                      <a:r>
                        <a:rPr lang="en-GB" sz="1200" baseline="0" dirty="0">
                          <a:solidFill>
                            <a:schemeClr val="bg1"/>
                          </a:solidFill>
                        </a:rPr>
                        <a:t>, </a:t>
                      </a:r>
                      <a:r>
                        <a:rPr lang="sl-SI" sz="1200" baseline="0" dirty="0">
                          <a:solidFill>
                            <a:schemeClr val="bg1"/>
                          </a:solidFill>
                        </a:rPr>
                        <a:t>za taktično odločanje.</a:t>
                      </a:r>
                    </a:p>
                    <a:p>
                      <a:pPr marL="705600" lvl="1" indent="-176400">
                        <a:lnSpc>
                          <a:spcPct val="130000"/>
                        </a:lnSpc>
                        <a:buFont typeface="Arial"/>
                        <a:buChar char="•"/>
                      </a:pPr>
                      <a:r>
                        <a:rPr lang="sl-SI" sz="1200" baseline="0" dirty="0">
                          <a:solidFill>
                            <a:schemeClr val="bg1"/>
                          </a:solidFill>
                        </a:rPr>
                        <a:t>MODUL 2 </a:t>
                      </a:r>
                      <a:r>
                        <a:rPr lang="en-GB" sz="1200" baseline="0" dirty="0">
                          <a:solidFill>
                            <a:schemeClr val="bg1"/>
                          </a:solidFill>
                        </a:rPr>
                        <a:t>-</a:t>
                      </a:r>
                      <a:r>
                        <a:rPr lang="sl-SI" sz="1200" baseline="0" dirty="0">
                          <a:solidFill>
                            <a:schemeClr val="bg1"/>
                          </a:solidFill>
                        </a:rPr>
                        <a:t> DOLGOROČNI; merjenje indikatorjev doseganja ciljev enkrat letno, za strateško odločanje.</a:t>
                      </a:r>
                      <a:endParaRPr lang="sl-SI" sz="12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186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600" dirty="0">
                          <a:solidFill>
                            <a:schemeClr val="bg2"/>
                          </a:solidFill>
                        </a:rPr>
                        <a:t>V tem poročilu</a:t>
                      </a:r>
                      <a:r>
                        <a:rPr lang="sl-SI" sz="1600" baseline="0" dirty="0">
                          <a:solidFill>
                            <a:schemeClr val="bg2"/>
                          </a:solidFill>
                        </a:rPr>
                        <a:t> so predstavljeni rezultati za Modul 2. </a:t>
                      </a:r>
                      <a:endParaRPr lang="sl-SI" sz="160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graphicFrame>
        <p:nvGraphicFramePr>
          <p:cNvPr id="5" name="Group 30"/>
          <p:cNvGraphicFramePr>
            <a:graphicFrameLocks noGrp="1"/>
          </p:cNvGraphicFramePr>
          <p:nvPr>
            <p:extLst>
              <p:ext uri="{D42A27DB-BD31-4B8C-83A1-F6EECF244321}">
                <p14:modId xmlns:p14="http://schemas.microsoft.com/office/powerpoint/2010/main" val="4049611677"/>
              </p:ext>
            </p:extLst>
          </p:nvPr>
        </p:nvGraphicFramePr>
        <p:xfrm>
          <a:off x="3505201" y="1115600"/>
          <a:ext cx="5206998" cy="3178991"/>
        </p:xfrm>
        <a:graphic>
          <a:graphicData uri="http://schemas.openxmlformats.org/drawingml/2006/table">
            <a:tbl>
              <a:tblPr/>
              <a:tblGrid>
                <a:gridCol w="1696144">
                  <a:extLst>
                    <a:ext uri="{9D8B030D-6E8A-4147-A177-3AD203B41FA5}">
                      <a16:colId xmlns:a16="http://schemas.microsoft.com/office/drawing/2014/main" xmlns="" val="20000"/>
                    </a:ext>
                  </a:extLst>
                </a:gridCol>
                <a:gridCol w="3510854">
                  <a:extLst>
                    <a:ext uri="{9D8B030D-6E8A-4147-A177-3AD203B41FA5}">
                      <a16:colId xmlns:a16="http://schemas.microsoft.com/office/drawing/2014/main" xmlns="" val="20001"/>
                    </a:ext>
                  </a:extLst>
                </a:gridCol>
              </a:tblGrid>
              <a:tr h="837025">
                <a:tc>
                  <a:txBody>
                    <a:bodyPr/>
                    <a:lstStyle/>
                    <a:p>
                      <a:pPr marL="0" marR="0" lvl="0" indent="0" algn="l" defTabSz="412750" rtl="0" eaLnBrk="0" fontAlgn="b" latinLnBrk="0" hangingPunct="0">
                        <a:lnSpc>
                          <a:spcPct val="100000"/>
                        </a:lnSpc>
                        <a:spcBef>
                          <a:spcPct val="0"/>
                        </a:spcBef>
                        <a:spcAft>
                          <a:spcPct val="0"/>
                        </a:spcAft>
                        <a:buClr>
                          <a:srgbClr val="000000"/>
                        </a:buClr>
                        <a:buSzPct val="45000"/>
                        <a:buFont typeface="StarSymbol" charset="0"/>
                        <a:buNone/>
                        <a:tabLst/>
                      </a:pPr>
                      <a:r>
                        <a:rPr kumimoji="0" lang="sl-SI" sz="1200" b="1" i="0" u="none" strike="noStrike" cap="none" normalizeH="0" baseline="0" dirty="0">
                          <a:ln>
                            <a:noFill/>
                          </a:ln>
                          <a:solidFill>
                            <a:srgbClr val="606264"/>
                          </a:solidFill>
                          <a:effectLst/>
                          <a:latin typeface="+mj-lt"/>
                          <a:cs typeface="Arial" pitchFamily="34" charset="0"/>
                        </a:rPr>
                        <a:t>Metoda zbiranja podatkov</a:t>
                      </a:r>
                    </a:p>
                  </a:txBody>
                  <a:tcPr marL="43195" marR="43195" marT="31505" marB="31505" anchor="ctr" horzOverflow="overflow">
                    <a:lnL>
                      <a:noFill/>
                    </a:lnL>
                    <a:lnR>
                      <a:noFill/>
                    </a:lnR>
                    <a:lnT>
                      <a:noFill/>
                    </a:lnT>
                    <a:lnB w="12700" cap="flat" cmpd="sng" algn="ctr">
                      <a:solidFill>
                        <a:schemeClr val="tx1"/>
                      </a:solidFill>
                      <a:prstDash val="dash"/>
                      <a:round/>
                      <a:headEnd type="none" w="med" len="med"/>
                      <a:tailEnd type="none" w="med" len="med"/>
                    </a:lnB>
                    <a:lnTlToBr>
                      <a:noFill/>
                    </a:lnTlToBr>
                    <a:lnBlToTr>
                      <a:noFill/>
                    </a:lnBlToTr>
                    <a:solidFill>
                      <a:srgbClr val="D9D9D9"/>
                    </a:solidFill>
                  </a:tcPr>
                </a:tc>
                <a:tc>
                  <a:txBody>
                    <a:bodyPr/>
                    <a:lstStyle>
                      <a:lvl1pPr defTabSz="412750">
                        <a:spcBef>
                          <a:spcPct val="20000"/>
                        </a:spcBef>
                        <a:buFont typeface="Wingdings" pitchFamily="2" charset="2"/>
                        <a:defRPr sz="1400">
                          <a:solidFill>
                            <a:srgbClr val="284178"/>
                          </a:solidFill>
                          <a:latin typeface="Arial" pitchFamily="34" charset="0"/>
                          <a:cs typeface="Arial" pitchFamily="34" charset="0"/>
                        </a:defRPr>
                      </a:lvl1pPr>
                      <a:lvl2pPr marL="742950" indent="-285750" defTabSz="412750">
                        <a:spcBef>
                          <a:spcPct val="20000"/>
                        </a:spcBef>
                        <a:buFont typeface="Arial" pitchFamily="34" charset="0"/>
                        <a:defRPr sz="1200">
                          <a:solidFill>
                            <a:srgbClr val="7F7F7F"/>
                          </a:solidFill>
                          <a:latin typeface="Arial" pitchFamily="34" charset="0"/>
                          <a:cs typeface="Arial" pitchFamily="34" charset="0"/>
                        </a:defRPr>
                      </a:lvl2pPr>
                      <a:lvl3pPr marL="1143000" indent="-228600" defTabSz="412750">
                        <a:spcBef>
                          <a:spcPct val="20000"/>
                        </a:spcBef>
                        <a:buSzPct val="120000"/>
                        <a:defRPr sz="1000">
                          <a:solidFill>
                            <a:srgbClr val="7F7F7F"/>
                          </a:solidFill>
                          <a:latin typeface="Arial" pitchFamily="34" charset="0"/>
                          <a:cs typeface="Arial" pitchFamily="34" charset="0"/>
                        </a:defRPr>
                      </a:lvl3pPr>
                      <a:lvl4pPr marL="1600200" indent="-228600" defTabSz="412750">
                        <a:spcBef>
                          <a:spcPct val="20000"/>
                        </a:spcBef>
                        <a:buFont typeface="Arial" pitchFamily="34" charset="0"/>
                        <a:defRPr>
                          <a:solidFill>
                            <a:schemeClr val="tx1"/>
                          </a:solidFill>
                          <a:latin typeface="Arial" pitchFamily="34" charset="0"/>
                          <a:cs typeface="Arial" pitchFamily="34" charset="0"/>
                        </a:defRPr>
                      </a:lvl4pPr>
                      <a:lvl5pPr marL="2057400" indent="-228600" defTabSz="412750">
                        <a:spcBef>
                          <a:spcPct val="20000"/>
                        </a:spcBef>
                        <a:buFont typeface="Arial" pitchFamily="34" charset="0"/>
                        <a:defRPr>
                          <a:solidFill>
                            <a:schemeClr val="tx1"/>
                          </a:solidFill>
                          <a:latin typeface="Arial" pitchFamily="34" charset="0"/>
                          <a:cs typeface="Arial" pitchFamily="34" charset="0"/>
                        </a:defRPr>
                      </a:lvl5pPr>
                      <a:lvl6pPr marL="25146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6pPr>
                      <a:lvl7pPr marL="29718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7pPr>
                      <a:lvl8pPr marL="34290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8pPr>
                      <a:lvl9pPr marL="38862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9pPr>
                    </a:lstStyle>
                    <a:p>
                      <a:pPr marL="0" marR="0" lvl="0" indent="0" algn="l" defTabSz="412750" rtl="0" eaLnBrk="1" fontAlgn="b" latinLnBrk="0" hangingPunct="1">
                        <a:lnSpc>
                          <a:spcPct val="100000"/>
                        </a:lnSpc>
                        <a:spcBef>
                          <a:spcPct val="20000"/>
                        </a:spcBef>
                        <a:spcAft>
                          <a:spcPct val="0"/>
                        </a:spcAft>
                        <a:buClr>
                          <a:srgbClr val="000000"/>
                        </a:buClr>
                        <a:buSzPct val="45000"/>
                        <a:buFont typeface="StarSymbol"/>
                        <a:buNone/>
                        <a:tabLst/>
                        <a:defRPr/>
                      </a:pPr>
                      <a:r>
                        <a:rPr kumimoji="0" lang="en-US" sz="1100" b="0" i="0" u="none" strike="noStrike" kern="1200" cap="none" normalizeH="0" baseline="0" noProof="0" dirty="0" err="1">
                          <a:ln>
                            <a:noFill/>
                          </a:ln>
                          <a:solidFill>
                            <a:schemeClr val="tx1"/>
                          </a:solidFill>
                          <a:effectLst/>
                          <a:latin typeface="+mj-lt"/>
                          <a:ea typeface="+mn-ea"/>
                          <a:cs typeface="Arial" pitchFamily="34" charset="0"/>
                        </a:rPr>
                        <a:t>Spletno</a:t>
                      </a:r>
                      <a:r>
                        <a:rPr kumimoji="0" lang="en-US" sz="1100" b="0" i="0" u="none" strike="noStrike" kern="1200" cap="none" normalizeH="0" baseline="0" noProof="0" dirty="0">
                          <a:ln>
                            <a:noFill/>
                          </a:ln>
                          <a:solidFill>
                            <a:schemeClr val="tx1"/>
                          </a:solidFill>
                          <a:effectLst/>
                          <a:latin typeface="+mj-lt"/>
                          <a:ea typeface="+mn-ea"/>
                          <a:cs typeface="Arial" pitchFamily="34" charset="0"/>
                        </a:rPr>
                        <a:t> </a:t>
                      </a:r>
                      <a:r>
                        <a:rPr kumimoji="0" lang="en-US" sz="1100" b="0" i="0" u="none" strike="noStrike" kern="1200" cap="none" normalizeH="0" baseline="0" noProof="0" dirty="0" err="1">
                          <a:ln>
                            <a:noFill/>
                          </a:ln>
                          <a:solidFill>
                            <a:schemeClr val="tx1"/>
                          </a:solidFill>
                          <a:effectLst/>
                          <a:latin typeface="+mj-lt"/>
                          <a:ea typeface="+mn-ea"/>
                          <a:cs typeface="Arial" pitchFamily="34" charset="0"/>
                        </a:rPr>
                        <a:t>anketiranje</a:t>
                      </a:r>
                      <a:r>
                        <a:rPr kumimoji="0" lang="en-US" sz="1100" b="0" i="0" u="none" strike="noStrike" kern="1200" cap="none" normalizeH="0" baseline="0" noProof="0" dirty="0">
                          <a:ln>
                            <a:noFill/>
                          </a:ln>
                          <a:solidFill>
                            <a:schemeClr val="tx1"/>
                          </a:solidFill>
                          <a:effectLst/>
                          <a:latin typeface="+mj-lt"/>
                          <a:ea typeface="+mn-ea"/>
                          <a:cs typeface="Arial" pitchFamily="34" charset="0"/>
                        </a:rPr>
                        <a:t> CAWI (</a:t>
                      </a:r>
                      <a:r>
                        <a:rPr kumimoji="0" lang="sl-SI" sz="1100" b="0" i="0" u="none" strike="noStrike" kern="1200" cap="none" normalizeH="0" baseline="0" dirty="0">
                          <a:ln>
                            <a:noFill/>
                          </a:ln>
                          <a:solidFill>
                            <a:schemeClr val="tx1"/>
                          </a:solidFill>
                          <a:effectLst/>
                          <a:latin typeface="+mj-lt"/>
                          <a:ea typeface="+mn-ea"/>
                          <a:cs typeface="Arial" pitchFamily="34" charset="0"/>
                        </a:rPr>
                        <a:t>Computer Assisted Web Interviewing) v okviru Valiconov</a:t>
                      </a:r>
                      <a:r>
                        <a:rPr kumimoji="0" lang="en-GB" sz="1100" b="0" i="0" u="none" strike="noStrike" kern="1200" cap="none" normalizeH="0" baseline="0" dirty="0" err="1">
                          <a:ln>
                            <a:noFill/>
                          </a:ln>
                          <a:solidFill>
                            <a:schemeClr val="tx1"/>
                          </a:solidFill>
                          <a:effectLst/>
                          <a:latin typeface="+mj-lt"/>
                          <a:ea typeface="+mn-ea"/>
                          <a:cs typeface="Arial" pitchFamily="34" charset="0"/>
                        </a:rPr>
                        <a:t>ega</a:t>
                      </a:r>
                      <a:r>
                        <a:rPr kumimoji="0" lang="sl-SI" sz="1100" b="0" i="0" u="none" strike="noStrike" kern="1200" cap="none" normalizeH="0" baseline="0" dirty="0">
                          <a:ln>
                            <a:noFill/>
                          </a:ln>
                          <a:solidFill>
                            <a:schemeClr val="tx1"/>
                          </a:solidFill>
                          <a:effectLst/>
                          <a:latin typeface="+mj-lt"/>
                          <a:ea typeface="+mn-ea"/>
                          <a:cs typeface="Arial" pitchFamily="34" charset="0"/>
                        </a:rPr>
                        <a:t> panel</a:t>
                      </a:r>
                      <a:r>
                        <a:rPr kumimoji="0" lang="en-GB" sz="1100" b="0" i="0" u="none" strike="noStrike" kern="1200" cap="none" normalizeH="0" baseline="0" dirty="0">
                          <a:ln>
                            <a:noFill/>
                          </a:ln>
                          <a:solidFill>
                            <a:schemeClr val="tx1"/>
                          </a:solidFill>
                          <a:effectLst/>
                          <a:latin typeface="+mj-lt"/>
                          <a:ea typeface="+mn-ea"/>
                          <a:cs typeface="Arial" pitchFamily="34" charset="0"/>
                        </a:rPr>
                        <a:t>a</a:t>
                      </a:r>
                      <a:r>
                        <a:rPr kumimoji="0" lang="sl-SI" sz="1100" b="0" i="0" u="none" strike="noStrike" kern="1200" cap="none" normalizeH="0" baseline="0" dirty="0">
                          <a:ln>
                            <a:noFill/>
                          </a:ln>
                          <a:solidFill>
                            <a:schemeClr val="tx1"/>
                          </a:solidFill>
                          <a:effectLst/>
                          <a:latin typeface="+mj-lt"/>
                          <a:ea typeface="+mn-ea"/>
                          <a:cs typeface="Arial" pitchFamily="34" charset="0"/>
                        </a:rPr>
                        <a:t> splošne populacije JazVem.si.</a:t>
                      </a:r>
                    </a:p>
                  </a:txBody>
                  <a:tcPr marL="43200" marR="43200" marT="31494" marB="31494" anchor="ctr" horzOverflow="overflow">
                    <a:lnL>
                      <a:noFill/>
                    </a:lnL>
                    <a:lnR>
                      <a:noFill/>
                    </a:lnR>
                    <a:lnT>
                      <a:noFill/>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01869">
                <a:tc>
                  <a:txBody>
                    <a:bodyPr/>
                    <a:lstStyle/>
                    <a:p>
                      <a:pPr marL="0" marR="0" lvl="0" indent="0" algn="l" defTabSz="412750" rtl="0" eaLnBrk="0" fontAlgn="b" latinLnBrk="0" hangingPunct="0">
                        <a:lnSpc>
                          <a:spcPct val="100000"/>
                        </a:lnSpc>
                        <a:spcBef>
                          <a:spcPct val="0"/>
                        </a:spcBef>
                        <a:spcAft>
                          <a:spcPct val="0"/>
                        </a:spcAft>
                        <a:buClr>
                          <a:srgbClr val="000000"/>
                        </a:buClr>
                        <a:buSzPct val="45000"/>
                        <a:buFont typeface="StarSymbol" charset="0"/>
                        <a:buNone/>
                        <a:tabLst/>
                      </a:pPr>
                      <a:r>
                        <a:rPr kumimoji="0" lang="sl-SI" sz="1200" b="1" i="0" u="none" strike="noStrike" cap="none" normalizeH="0" baseline="0" dirty="0">
                          <a:ln>
                            <a:noFill/>
                          </a:ln>
                          <a:solidFill>
                            <a:srgbClr val="606264"/>
                          </a:solidFill>
                          <a:effectLst/>
                          <a:latin typeface="+mj-lt"/>
                          <a:cs typeface="Arial" pitchFamily="34" charset="0"/>
                        </a:rPr>
                        <a:t>Obdobje anketiranja</a:t>
                      </a:r>
                    </a:p>
                  </a:txBody>
                  <a:tcPr marL="43195" marR="43195" marT="31505" marB="31505" anchor="ctr" horzOverflow="overflow">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D9D9D9"/>
                    </a:solidFill>
                  </a:tcPr>
                </a:tc>
                <a:tc>
                  <a:txBody>
                    <a:bodyPr/>
                    <a:lstStyle/>
                    <a:p>
                      <a:pPr marL="0" marR="0" lvl="0" indent="0" algn="just" defTabSz="914400" rtl="0" eaLnBrk="1" fontAlgn="base" latinLnBrk="0" hangingPunct="1">
                        <a:lnSpc>
                          <a:spcPct val="100000"/>
                        </a:lnSpc>
                        <a:spcBef>
                          <a:spcPct val="0"/>
                        </a:spcBef>
                        <a:spcAft>
                          <a:spcPct val="0"/>
                        </a:spcAft>
                        <a:buClr>
                          <a:srgbClr val="294179"/>
                        </a:buClr>
                        <a:buSzTx/>
                        <a:buFont typeface="Wingdings" pitchFamily="2" charset="2"/>
                        <a:buNone/>
                        <a:tabLst/>
                      </a:pPr>
                      <a:r>
                        <a:rPr kumimoji="0" lang="sl-SI" sz="1200" b="0" i="0" u="none" strike="noStrike" cap="none" normalizeH="0" baseline="0" dirty="0">
                          <a:ln>
                            <a:noFill/>
                          </a:ln>
                          <a:solidFill>
                            <a:schemeClr val="tx1"/>
                          </a:solidFill>
                          <a:effectLst/>
                          <a:latin typeface="+mj-lt"/>
                          <a:cs typeface="Arial" pitchFamily="34" charset="0"/>
                        </a:rPr>
                        <a:t>26.10. – 2.11.2017</a:t>
                      </a:r>
                    </a:p>
                  </a:txBody>
                  <a:tcPr marL="43200" marR="43200" marT="31494" marB="31494" anchor="ctr" horzOverflow="overflow">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9437">
                <a:tc>
                  <a:txBody>
                    <a:bodyPr/>
                    <a:lstStyle/>
                    <a:p>
                      <a:pPr marL="0" marR="0" lvl="0" indent="0" algn="l" defTabSz="412750" rtl="0" eaLnBrk="0" fontAlgn="b" latinLnBrk="0" hangingPunct="0">
                        <a:lnSpc>
                          <a:spcPct val="100000"/>
                        </a:lnSpc>
                        <a:spcBef>
                          <a:spcPct val="0"/>
                        </a:spcBef>
                        <a:spcAft>
                          <a:spcPct val="0"/>
                        </a:spcAft>
                        <a:buClr>
                          <a:srgbClr val="000000"/>
                        </a:buClr>
                        <a:buSzPct val="45000"/>
                        <a:buFont typeface="StarSymbol" charset="0"/>
                        <a:buNone/>
                        <a:tabLst/>
                      </a:pPr>
                      <a:r>
                        <a:rPr kumimoji="0" lang="sl-SI" sz="1200" b="1" i="0" u="none" strike="noStrike" cap="none" normalizeH="0" baseline="0" dirty="0">
                          <a:ln>
                            <a:noFill/>
                          </a:ln>
                          <a:solidFill>
                            <a:srgbClr val="606264"/>
                          </a:solidFill>
                          <a:effectLst/>
                          <a:latin typeface="+mj-lt"/>
                          <a:cs typeface="Arial" pitchFamily="34" charset="0"/>
                        </a:rPr>
                        <a:t>Ciljna populacija</a:t>
                      </a:r>
                    </a:p>
                  </a:txBody>
                  <a:tcPr marL="43195" marR="43195" marT="31505" marB="31505" anchor="ctr" horzOverflow="overflow">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D9D9D9"/>
                    </a:solidFill>
                  </a:tcPr>
                </a:tc>
                <a:tc>
                  <a:txBody>
                    <a:bodyPr/>
                    <a:lstStyle>
                      <a:lvl1pPr marL="179388" indent="-179388" defTabSz="412750">
                        <a:spcBef>
                          <a:spcPct val="20000"/>
                        </a:spcBef>
                        <a:buFont typeface="Wingdings" pitchFamily="2" charset="2"/>
                        <a:defRPr sz="1400">
                          <a:solidFill>
                            <a:srgbClr val="284178"/>
                          </a:solidFill>
                          <a:latin typeface="Arial" pitchFamily="34" charset="0"/>
                          <a:cs typeface="Arial" pitchFamily="34" charset="0"/>
                        </a:defRPr>
                      </a:lvl1pPr>
                      <a:lvl2pPr marL="742950" indent="-285750" defTabSz="412750">
                        <a:spcBef>
                          <a:spcPct val="20000"/>
                        </a:spcBef>
                        <a:buFont typeface="Arial" pitchFamily="34" charset="0"/>
                        <a:defRPr sz="1200">
                          <a:solidFill>
                            <a:srgbClr val="7F7F7F"/>
                          </a:solidFill>
                          <a:latin typeface="Arial" pitchFamily="34" charset="0"/>
                          <a:cs typeface="Arial" pitchFamily="34" charset="0"/>
                        </a:defRPr>
                      </a:lvl2pPr>
                      <a:lvl3pPr marL="1143000" indent="-228600" defTabSz="412750">
                        <a:spcBef>
                          <a:spcPct val="20000"/>
                        </a:spcBef>
                        <a:buSzPct val="120000"/>
                        <a:defRPr sz="1000">
                          <a:solidFill>
                            <a:srgbClr val="7F7F7F"/>
                          </a:solidFill>
                          <a:latin typeface="Arial" pitchFamily="34" charset="0"/>
                          <a:cs typeface="Arial" pitchFamily="34" charset="0"/>
                        </a:defRPr>
                      </a:lvl3pPr>
                      <a:lvl4pPr marL="1600200" indent="-228600" defTabSz="412750">
                        <a:spcBef>
                          <a:spcPct val="20000"/>
                        </a:spcBef>
                        <a:buFont typeface="Arial" pitchFamily="34" charset="0"/>
                        <a:defRPr>
                          <a:solidFill>
                            <a:schemeClr val="tx1"/>
                          </a:solidFill>
                          <a:latin typeface="Arial" pitchFamily="34" charset="0"/>
                          <a:cs typeface="Arial" pitchFamily="34" charset="0"/>
                        </a:defRPr>
                      </a:lvl4pPr>
                      <a:lvl5pPr marL="2057400" indent="-228600" defTabSz="412750">
                        <a:spcBef>
                          <a:spcPct val="20000"/>
                        </a:spcBef>
                        <a:buFont typeface="Arial" pitchFamily="34" charset="0"/>
                        <a:defRPr>
                          <a:solidFill>
                            <a:schemeClr val="tx1"/>
                          </a:solidFill>
                          <a:latin typeface="Arial" pitchFamily="34" charset="0"/>
                          <a:cs typeface="Arial" pitchFamily="34" charset="0"/>
                        </a:defRPr>
                      </a:lvl5pPr>
                      <a:lvl6pPr marL="25146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6pPr>
                      <a:lvl7pPr marL="29718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7pPr>
                      <a:lvl8pPr marL="34290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8pPr>
                      <a:lvl9pPr marL="38862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9pPr>
                    </a:lstStyle>
                    <a:p>
                      <a:pPr marL="0" marR="0" lvl="0" indent="0" algn="l" defTabSz="412750" rtl="0" eaLnBrk="1" fontAlgn="b" latinLnBrk="0" hangingPunct="1">
                        <a:lnSpc>
                          <a:spcPct val="100000"/>
                        </a:lnSpc>
                        <a:spcBef>
                          <a:spcPct val="20000"/>
                        </a:spcBef>
                        <a:spcAft>
                          <a:spcPct val="0"/>
                        </a:spcAft>
                        <a:buClr>
                          <a:srgbClr val="000000"/>
                        </a:buClr>
                        <a:buSzPct val="45000"/>
                        <a:buFont typeface="StarSymbol"/>
                        <a:buNone/>
                        <a:tabLst/>
                        <a:defRPr/>
                      </a:pPr>
                      <a:r>
                        <a:rPr kumimoji="0" lang="sl-SI" sz="1100" b="0" i="0" u="none" strike="noStrike" kern="1200" cap="none" normalizeH="0" baseline="0" noProof="0" dirty="0">
                          <a:ln>
                            <a:noFill/>
                          </a:ln>
                          <a:solidFill>
                            <a:schemeClr val="tx1"/>
                          </a:solidFill>
                          <a:effectLst/>
                          <a:latin typeface="+mj-lt"/>
                          <a:ea typeface="+mn-ea"/>
                          <a:cs typeface="Arial" pitchFamily="34" charset="0"/>
                        </a:rPr>
                        <a:t>S</a:t>
                      </a:r>
                      <a:r>
                        <a:rPr kumimoji="0" lang="en-US" sz="1100" b="0" i="0" u="none" strike="noStrike" kern="1200" cap="none" normalizeH="0" baseline="0" noProof="0" dirty="0" err="1">
                          <a:ln>
                            <a:noFill/>
                          </a:ln>
                          <a:solidFill>
                            <a:schemeClr val="tx1"/>
                          </a:solidFill>
                          <a:effectLst/>
                          <a:latin typeface="+mj-lt"/>
                          <a:ea typeface="+mn-ea"/>
                          <a:cs typeface="Arial" pitchFamily="34" charset="0"/>
                        </a:rPr>
                        <a:t>plošn</a:t>
                      </a:r>
                      <a:r>
                        <a:rPr kumimoji="0" lang="sl-SI" sz="1100" b="0" i="0" u="none" strike="noStrike" kern="1200" cap="none" normalizeH="0" baseline="0" noProof="0" dirty="0">
                          <a:ln>
                            <a:noFill/>
                          </a:ln>
                          <a:solidFill>
                            <a:schemeClr val="tx1"/>
                          </a:solidFill>
                          <a:effectLst/>
                          <a:latin typeface="+mj-lt"/>
                          <a:ea typeface="+mn-ea"/>
                          <a:cs typeface="Arial" pitchFamily="34" charset="0"/>
                        </a:rPr>
                        <a:t>a</a:t>
                      </a:r>
                      <a:r>
                        <a:rPr kumimoji="0" lang="en-US" sz="1100" b="0" i="0" u="none" strike="noStrike" kern="1200" cap="none" normalizeH="0" baseline="0" noProof="0" dirty="0">
                          <a:ln>
                            <a:noFill/>
                          </a:ln>
                          <a:solidFill>
                            <a:schemeClr val="tx1"/>
                          </a:solidFill>
                          <a:effectLst/>
                          <a:latin typeface="+mj-lt"/>
                          <a:ea typeface="+mn-ea"/>
                          <a:cs typeface="Arial" pitchFamily="34" charset="0"/>
                        </a:rPr>
                        <a:t> </a:t>
                      </a:r>
                      <a:r>
                        <a:rPr kumimoji="0" lang="sl-SI" sz="1100" b="0" i="0" u="none" strike="noStrike" kern="1200" cap="none" normalizeH="0" baseline="0" noProof="0" dirty="0">
                          <a:ln>
                            <a:noFill/>
                          </a:ln>
                          <a:solidFill>
                            <a:schemeClr val="tx1"/>
                          </a:solidFill>
                          <a:effectLst/>
                          <a:latin typeface="+mj-lt"/>
                          <a:ea typeface="+mn-ea"/>
                          <a:cs typeface="Arial" pitchFamily="34" charset="0"/>
                        </a:rPr>
                        <a:t>spletna </a:t>
                      </a:r>
                      <a:r>
                        <a:rPr kumimoji="0" lang="en-US" sz="1100" b="0" i="0" u="none" strike="noStrike" kern="1200" cap="none" normalizeH="0" baseline="0" noProof="0" dirty="0" err="1">
                          <a:ln>
                            <a:noFill/>
                          </a:ln>
                          <a:solidFill>
                            <a:schemeClr val="tx1"/>
                          </a:solidFill>
                          <a:effectLst/>
                          <a:latin typeface="+mj-lt"/>
                          <a:ea typeface="+mn-ea"/>
                          <a:cs typeface="Arial" pitchFamily="34" charset="0"/>
                        </a:rPr>
                        <a:t>populacij</a:t>
                      </a:r>
                      <a:r>
                        <a:rPr kumimoji="0" lang="sl-SI" sz="1100" b="0" i="0" u="none" strike="noStrike" kern="1200" cap="none" normalizeH="0" baseline="0" noProof="0" dirty="0">
                          <a:ln>
                            <a:noFill/>
                          </a:ln>
                          <a:solidFill>
                            <a:schemeClr val="tx1"/>
                          </a:solidFill>
                          <a:effectLst/>
                          <a:latin typeface="+mj-lt"/>
                          <a:ea typeface="+mn-ea"/>
                          <a:cs typeface="Arial" pitchFamily="34" charset="0"/>
                        </a:rPr>
                        <a:t>a od </a:t>
                      </a:r>
                      <a:r>
                        <a:rPr kumimoji="0" lang="en-US" sz="1100" b="0" i="0" u="none" strike="noStrike" kern="1200" cap="none" normalizeH="0" baseline="0" noProof="0" dirty="0">
                          <a:ln>
                            <a:noFill/>
                          </a:ln>
                          <a:solidFill>
                            <a:schemeClr val="tx1"/>
                          </a:solidFill>
                          <a:effectLst/>
                          <a:latin typeface="+mj-lt"/>
                          <a:ea typeface="+mn-ea"/>
                          <a:cs typeface="Arial" pitchFamily="34" charset="0"/>
                        </a:rPr>
                        <a:t>1</a:t>
                      </a:r>
                      <a:r>
                        <a:rPr kumimoji="0" lang="sl-SI" sz="1100" b="0" i="0" u="none" strike="noStrike" kern="1200" cap="none" normalizeH="0" baseline="0" noProof="0" dirty="0">
                          <a:ln>
                            <a:noFill/>
                          </a:ln>
                          <a:solidFill>
                            <a:schemeClr val="tx1"/>
                          </a:solidFill>
                          <a:effectLst/>
                          <a:latin typeface="+mj-lt"/>
                          <a:ea typeface="+mn-ea"/>
                          <a:cs typeface="Arial" pitchFamily="34" charset="0"/>
                        </a:rPr>
                        <a:t>8</a:t>
                      </a:r>
                      <a:r>
                        <a:rPr kumimoji="0" lang="en-US" sz="1100" b="0" i="0" u="none" strike="noStrike" kern="1200" cap="none" normalizeH="0" baseline="0" noProof="0" dirty="0">
                          <a:ln>
                            <a:noFill/>
                          </a:ln>
                          <a:solidFill>
                            <a:schemeClr val="tx1"/>
                          </a:solidFill>
                          <a:effectLst/>
                          <a:latin typeface="+mj-lt"/>
                          <a:ea typeface="+mn-ea"/>
                          <a:cs typeface="Arial" pitchFamily="34" charset="0"/>
                        </a:rPr>
                        <a:t> do 65 let.</a:t>
                      </a:r>
                    </a:p>
                  </a:txBody>
                  <a:tcPr marL="43200" marR="43200" marT="31494" marB="31494" anchor="ctr" horzOverflow="overflow">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64207">
                <a:tc>
                  <a:txBody>
                    <a:bodyPr/>
                    <a:lstStyle/>
                    <a:p>
                      <a:pPr marL="0" marR="0" lvl="0" indent="0" algn="l" defTabSz="412750" rtl="0" eaLnBrk="0" fontAlgn="b" latinLnBrk="0" hangingPunct="0">
                        <a:lnSpc>
                          <a:spcPct val="100000"/>
                        </a:lnSpc>
                        <a:spcBef>
                          <a:spcPct val="0"/>
                        </a:spcBef>
                        <a:spcAft>
                          <a:spcPct val="0"/>
                        </a:spcAft>
                        <a:buClr>
                          <a:srgbClr val="000000"/>
                        </a:buClr>
                        <a:buSzPct val="45000"/>
                        <a:buFont typeface="StarSymbol" charset="0"/>
                        <a:buNone/>
                        <a:tabLst/>
                      </a:pPr>
                      <a:r>
                        <a:rPr kumimoji="0" lang="sl-SI" sz="1200" b="1" i="0" u="none" strike="noStrike" cap="none" normalizeH="0" baseline="0" dirty="0">
                          <a:ln>
                            <a:noFill/>
                          </a:ln>
                          <a:solidFill>
                            <a:srgbClr val="606264"/>
                          </a:solidFill>
                          <a:effectLst/>
                          <a:latin typeface="+mj-lt"/>
                          <a:cs typeface="Arial" pitchFamily="34" charset="0"/>
                        </a:rPr>
                        <a:t>Velikost vzorca</a:t>
                      </a:r>
                    </a:p>
                  </a:txBody>
                  <a:tcPr marL="43195" marR="43195" marT="31505" marB="31505" anchor="ctr" horzOverflow="overflow">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D9D9D9"/>
                    </a:solidFill>
                  </a:tcPr>
                </a:tc>
                <a:tc>
                  <a:txBody>
                    <a:bodyPr/>
                    <a:lstStyle>
                      <a:lvl1pPr marL="179388" indent="-179388" defTabSz="412750">
                        <a:spcBef>
                          <a:spcPct val="20000"/>
                        </a:spcBef>
                        <a:buFont typeface="Wingdings" pitchFamily="2" charset="2"/>
                        <a:defRPr sz="1400">
                          <a:solidFill>
                            <a:srgbClr val="284178"/>
                          </a:solidFill>
                          <a:latin typeface="Arial" pitchFamily="34" charset="0"/>
                          <a:cs typeface="Arial" pitchFamily="34" charset="0"/>
                        </a:defRPr>
                      </a:lvl1pPr>
                      <a:lvl2pPr marL="742950" indent="-285750" defTabSz="412750">
                        <a:spcBef>
                          <a:spcPct val="20000"/>
                        </a:spcBef>
                        <a:buFont typeface="Arial" pitchFamily="34" charset="0"/>
                        <a:defRPr sz="1200">
                          <a:solidFill>
                            <a:srgbClr val="7F7F7F"/>
                          </a:solidFill>
                          <a:latin typeface="Arial" pitchFamily="34" charset="0"/>
                          <a:cs typeface="Arial" pitchFamily="34" charset="0"/>
                        </a:defRPr>
                      </a:lvl2pPr>
                      <a:lvl3pPr marL="1143000" indent="-228600" defTabSz="412750">
                        <a:spcBef>
                          <a:spcPct val="20000"/>
                        </a:spcBef>
                        <a:buSzPct val="120000"/>
                        <a:defRPr sz="1000">
                          <a:solidFill>
                            <a:srgbClr val="7F7F7F"/>
                          </a:solidFill>
                          <a:latin typeface="Arial" pitchFamily="34" charset="0"/>
                          <a:cs typeface="Arial" pitchFamily="34" charset="0"/>
                        </a:defRPr>
                      </a:lvl3pPr>
                      <a:lvl4pPr marL="1600200" indent="-228600" defTabSz="412750">
                        <a:spcBef>
                          <a:spcPct val="20000"/>
                        </a:spcBef>
                        <a:buFont typeface="Arial" pitchFamily="34" charset="0"/>
                        <a:defRPr>
                          <a:solidFill>
                            <a:schemeClr val="tx1"/>
                          </a:solidFill>
                          <a:latin typeface="Arial" pitchFamily="34" charset="0"/>
                          <a:cs typeface="Arial" pitchFamily="34" charset="0"/>
                        </a:defRPr>
                      </a:lvl4pPr>
                      <a:lvl5pPr marL="2057400" indent="-228600" defTabSz="412750">
                        <a:spcBef>
                          <a:spcPct val="20000"/>
                        </a:spcBef>
                        <a:buFont typeface="Arial" pitchFamily="34" charset="0"/>
                        <a:defRPr>
                          <a:solidFill>
                            <a:schemeClr val="tx1"/>
                          </a:solidFill>
                          <a:latin typeface="Arial" pitchFamily="34" charset="0"/>
                          <a:cs typeface="Arial" pitchFamily="34" charset="0"/>
                        </a:defRPr>
                      </a:lvl5pPr>
                      <a:lvl6pPr marL="25146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6pPr>
                      <a:lvl7pPr marL="29718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7pPr>
                      <a:lvl8pPr marL="34290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8pPr>
                      <a:lvl9pPr marL="38862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9pPr>
                    </a:lstStyle>
                    <a:p>
                      <a:pPr marL="0" marR="0" lvl="0" indent="0" algn="l" defTabSz="412750" rtl="0" eaLnBrk="1" fontAlgn="b" latinLnBrk="0" hangingPunct="1">
                        <a:lnSpc>
                          <a:spcPct val="100000"/>
                        </a:lnSpc>
                        <a:spcBef>
                          <a:spcPct val="20000"/>
                        </a:spcBef>
                        <a:spcAft>
                          <a:spcPct val="0"/>
                        </a:spcAft>
                        <a:buClr>
                          <a:srgbClr val="000000"/>
                        </a:buClr>
                        <a:buSzPct val="100000"/>
                        <a:buFont typeface="Wingdings" panose="05000000000000000000" pitchFamily="2" charset="2"/>
                        <a:buNone/>
                        <a:tabLst/>
                        <a:defRPr/>
                      </a:pPr>
                      <a:r>
                        <a:rPr kumimoji="0" lang="sl-SI" sz="1100" b="0" i="0" u="none" strike="noStrike" kern="1200" cap="none" normalizeH="0" baseline="0" dirty="0">
                          <a:ln>
                            <a:noFill/>
                          </a:ln>
                          <a:solidFill>
                            <a:schemeClr val="tx1"/>
                          </a:solidFill>
                          <a:effectLst/>
                          <a:latin typeface="+mj-lt"/>
                          <a:ea typeface="+mn-ea"/>
                          <a:cs typeface="Arial" pitchFamily="34" charset="0"/>
                        </a:rPr>
                        <a:t>Velikost vzorca n=1.230.</a:t>
                      </a:r>
                    </a:p>
                  </a:txBody>
                  <a:tcPr marL="43200" marR="43200" marT="31494" marB="31494" anchor="ctr" horzOverflow="overflow">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96453">
                <a:tc>
                  <a:txBody>
                    <a:bodyPr/>
                    <a:lstStyle/>
                    <a:p>
                      <a:pPr marL="0" marR="0" lvl="0" indent="0" algn="l" defTabSz="412750" rtl="0" eaLnBrk="0" fontAlgn="b" latinLnBrk="0" hangingPunct="0">
                        <a:lnSpc>
                          <a:spcPct val="100000"/>
                        </a:lnSpc>
                        <a:spcBef>
                          <a:spcPct val="0"/>
                        </a:spcBef>
                        <a:spcAft>
                          <a:spcPct val="0"/>
                        </a:spcAft>
                        <a:buClr>
                          <a:srgbClr val="000000"/>
                        </a:buClr>
                        <a:buSzPct val="45000"/>
                        <a:buFont typeface="StarSymbol" charset="0"/>
                        <a:buNone/>
                        <a:tabLst/>
                      </a:pPr>
                      <a:r>
                        <a:rPr kumimoji="0" lang="sl-SI" sz="1200" b="1" i="0" u="none" strike="noStrike" cap="none" normalizeH="0" baseline="0" dirty="0">
                          <a:ln>
                            <a:noFill/>
                          </a:ln>
                          <a:solidFill>
                            <a:srgbClr val="606264"/>
                          </a:solidFill>
                          <a:effectLst/>
                          <a:latin typeface="+mj-lt"/>
                          <a:cs typeface="Arial" pitchFamily="34" charset="0"/>
                        </a:rPr>
                        <a:t>Vprašalnik</a:t>
                      </a:r>
                    </a:p>
                  </a:txBody>
                  <a:tcPr marL="43195" marR="43195" marT="31505" marB="31505" anchor="ctr" horzOverflow="overflow">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solidFill>
                      <a:srgbClr val="D9D9D9"/>
                    </a:solidFill>
                  </a:tcPr>
                </a:tc>
                <a:tc>
                  <a:txBody>
                    <a:bodyPr/>
                    <a:lstStyle>
                      <a:lvl1pPr marL="179388" indent="-179388" defTabSz="412750">
                        <a:spcBef>
                          <a:spcPct val="20000"/>
                        </a:spcBef>
                        <a:buFont typeface="Wingdings" pitchFamily="2" charset="2"/>
                        <a:defRPr sz="1400">
                          <a:solidFill>
                            <a:srgbClr val="284178"/>
                          </a:solidFill>
                          <a:latin typeface="Arial" pitchFamily="34" charset="0"/>
                          <a:cs typeface="Arial" pitchFamily="34" charset="0"/>
                        </a:defRPr>
                      </a:lvl1pPr>
                      <a:lvl2pPr marL="742950" indent="-285750" defTabSz="412750">
                        <a:spcBef>
                          <a:spcPct val="20000"/>
                        </a:spcBef>
                        <a:buFont typeface="Arial" pitchFamily="34" charset="0"/>
                        <a:defRPr sz="1200">
                          <a:solidFill>
                            <a:srgbClr val="7F7F7F"/>
                          </a:solidFill>
                          <a:latin typeface="Arial" pitchFamily="34" charset="0"/>
                          <a:cs typeface="Arial" pitchFamily="34" charset="0"/>
                        </a:defRPr>
                      </a:lvl2pPr>
                      <a:lvl3pPr marL="1143000" indent="-228600" defTabSz="412750">
                        <a:spcBef>
                          <a:spcPct val="20000"/>
                        </a:spcBef>
                        <a:buSzPct val="120000"/>
                        <a:defRPr sz="1000">
                          <a:solidFill>
                            <a:srgbClr val="7F7F7F"/>
                          </a:solidFill>
                          <a:latin typeface="Arial" pitchFamily="34" charset="0"/>
                          <a:cs typeface="Arial" pitchFamily="34" charset="0"/>
                        </a:defRPr>
                      </a:lvl3pPr>
                      <a:lvl4pPr marL="1600200" indent="-228600" defTabSz="412750">
                        <a:spcBef>
                          <a:spcPct val="20000"/>
                        </a:spcBef>
                        <a:buFont typeface="Arial" pitchFamily="34" charset="0"/>
                        <a:defRPr>
                          <a:solidFill>
                            <a:schemeClr val="tx1"/>
                          </a:solidFill>
                          <a:latin typeface="Arial" pitchFamily="34" charset="0"/>
                          <a:cs typeface="Arial" pitchFamily="34" charset="0"/>
                        </a:defRPr>
                      </a:lvl4pPr>
                      <a:lvl5pPr marL="2057400" indent="-228600" defTabSz="412750">
                        <a:spcBef>
                          <a:spcPct val="20000"/>
                        </a:spcBef>
                        <a:buFont typeface="Arial" pitchFamily="34" charset="0"/>
                        <a:defRPr>
                          <a:solidFill>
                            <a:schemeClr val="tx1"/>
                          </a:solidFill>
                          <a:latin typeface="Arial" pitchFamily="34" charset="0"/>
                          <a:cs typeface="Arial" pitchFamily="34" charset="0"/>
                        </a:defRPr>
                      </a:lvl5pPr>
                      <a:lvl6pPr marL="25146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6pPr>
                      <a:lvl7pPr marL="29718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7pPr>
                      <a:lvl8pPr marL="34290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8pPr>
                      <a:lvl9pPr marL="3886200" indent="-228600" defTabSz="412750" fontAlgn="base">
                        <a:spcBef>
                          <a:spcPct val="20000"/>
                        </a:spcBef>
                        <a:spcAft>
                          <a:spcPct val="0"/>
                        </a:spcAft>
                        <a:buFont typeface="Arial" pitchFamily="34" charset="0"/>
                        <a:defRPr>
                          <a:solidFill>
                            <a:schemeClr val="tx1"/>
                          </a:solidFill>
                          <a:latin typeface="Arial" pitchFamily="34" charset="0"/>
                          <a:cs typeface="Arial" pitchFamily="34" charset="0"/>
                        </a:defRPr>
                      </a:lvl9pPr>
                    </a:lstStyle>
                    <a:p>
                      <a:pPr marL="0" marR="0" lvl="0" indent="0" algn="l" defTabSz="412750" rtl="0" eaLnBrk="1" fontAlgn="b" latinLnBrk="0" hangingPunct="1">
                        <a:lnSpc>
                          <a:spcPct val="100000"/>
                        </a:lnSpc>
                        <a:spcBef>
                          <a:spcPct val="20000"/>
                        </a:spcBef>
                        <a:spcAft>
                          <a:spcPct val="0"/>
                        </a:spcAft>
                        <a:buClr>
                          <a:srgbClr val="000000"/>
                        </a:buClr>
                        <a:buSzPct val="100000"/>
                        <a:buFont typeface="Wingdings" panose="05000000000000000000" pitchFamily="2" charset="2"/>
                        <a:buNone/>
                        <a:tabLst/>
                        <a:defRPr/>
                      </a:pPr>
                      <a:r>
                        <a:rPr kumimoji="0" lang="sl-SI" altLang="sl-SI" sz="1100" b="0" i="0" u="none" strike="noStrike" kern="1200" cap="none" normalizeH="0" baseline="0" dirty="0">
                          <a:ln>
                            <a:noFill/>
                          </a:ln>
                          <a:solidFill>
                            <a:schemeClr val="tx1"/>
                          </a:solidFill>
                          <a:effectLst/>
                          <a:latin typeface="+mj-lt"/>
                          <a:ea typeface="+mn-ea"/>
                          <a:cs typeface="Arial" pitchFamily="34" charset="0"/>
                        </a:rPr>
                        <a:t>Vprašalnik je bil pripravljen v sodelovanju z naročnikom. Izhodišča za vprašalnik so dokumentirani cilji kampanje. Predhodno so bile opravljene </a:t>
                      </a:r>
                      <a:r>
                        <a:rPr kumimoji="0" lang="sl-SI" altLang="sl-SI" sz="1100" b="0" i="0" u="none" strike="noStrike" kern="1200" cap="none" normalizeH="0" baseline="0" dirty="0" err="1">
                          <a:ln>
                            <a:noFill/>
                          </a:ln>
                          <a:solidFill>
                            <a:schemeClr val="tx1"/>
                          </a:solidFill>
                          <a:effectLst/>
                          <a:latin typeface="+mj-lt"/>
                          <a:ea typeface="+mn-ea"/>
                          <a:cs typeface="Arial" pitchFamily="34" charset="0"/>
                        </a:rPr>
                        <a:t>fokusne</a:t>
                      </a:r>
                      <a:r>
                        <a:rPr kumimoji="0" lang="sl-SI" altLang="sl-SI" sz="1100" b="0" i="0" u="none" strike="noStrike" kern="1200" cap="none" normalizeH="0" baseline="0" dirty="0">
                          <a:ln>
                            <a:noFill/>
                          </a:ln>
                          <a:solidFill>
                            <a:schemeClr val="tx1"/>
                          </a:solidFill>
                          <a:effectLst/>
                          <a:latin typeface="+mj-lt"/>
                          <a:ea typeface="+mn-ea"/>
                          <a:cs typeface="Arial" pitchFamily="34" charset="0"/>
                        </a:rPr>
                        <a:t> skupine. Končni vprašalnik je bil testiran na vzorcu n=30.</a:t>
                      </a:r>
                      <a:endParaRPr kumimoji="0" lang="sl-SI" sz="1100" b="0" i="0" u="none" strike="noStrike" kern="1200" cap="none" normalizeH="0" baseline="0" dirty="0">
                        <a:ln>
                          <a:noFill/>
                        </a:ln>
                        <a:solidFill>
                          <a:schemeClr val="tx1"/>
                        </a:solidFill>
                        <a:effectLst/>
                        <a:latin typeface="+mj-lt"/>
                        <a:ea typeface="+mn-ea"/>
                        <a:cs typeface="Arial" pitchFamily="34" charset="0"/>
                      </a:endParaRPr>
                    </a:p>
                  </a:txBody>
                  <a:tcPr marL="43200" marR="43200" marT="31494" marB="31494" anchor="ctr" horzOverflow="overflow">
                    <a:lnL>
                      <a:noFill/>
                    </a:lnL>
                    <a:lnR>
                      <a:noFill/>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944591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Indikatorji po ciljnih skupinah</a:t>
            </a:r>
            <a:endParaRPr lang="en-US" dirty="0"/>
          </a:p>
        </p:txBody>
      </p:sp>
      <p:sp>
        <p:nvSpPr>
          <p:cNvPr id="3" name="Vertical Text Placeholder 2"/>
          <p:cNvSpPr>
            <a:spLocks noGrp="1"/>
          </p:cNvSpPr>
          <p:nvPr>
            <p:ph type="body" orient="vert" sz="quarter" idx="10"/>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52422468"/>
              </p:ext>
            </p:extLst>
          </p:nvPr>
        </p:nvGraphicFramePr>
        <p:xfrm>
          <a:off x="275780" y="1121133"/>
          <a:ext cx="5027740" cy="1591392"/>
        </p:xfrm>
        <a:graphic>
          <a:graphicData uri="http://schemas.openxmlformats.org/drawingml/2006/table">
            <a:tbl>
              <a:tblPr firstRow="1" bandRow="1">
                <a:tableStyleId>{2D5ABB26-0587-4C30-8999-92F81FD0307C}</a:tableStyleId>
              </a:tblPr>
              <a:tblGrid>
                <a:gridCol w="793395">
                  <a:extLst>
                    <a:ext uri="{9D8B030D-6E8A-4147-A177-3AD203B41FA5}">
                      <a16:colId xmlns:a16="http://schemas.microsoft.com/office/drawing/2014/main" xmlns="" val="20000"/>
                    </a:ext>
                  </a:extLst>
                </a:gridCol>
                <a:gridCol w="2840133">
                  <a:extLst>
                    <a:ext uri="{9D8B030D-6E8A-4147-A177-3AD203B41FA5}">
                      <a16:colId xmlns:a16="http://schemas.microsoft.com/office/drawing/2014/main" xmlns="" val="20001"/>
                    </a:ext>
                  </a:extLst>
                </a:gridCol>
                <a:gridCol w="1394212">
                  <a:extLst>
                    <a:ext uri="{9D8B030D-6E8A-4147-A177-3AD203B41FA5}">
                      <a16:colId xmlns:a16="http://schemas.microsoft.com/office/drawing/2014/main" xmlns="" val="20002"/>
                    </a:ext>
                  </a:extLst>
                </a:gridCol>
              </a:tblGrid>
              <a:tr h="795696">
                <a:tc>
                  <a:txBody>
                    <a:bodyPr/>
                    <a:lstStyle/>
                    <a:p>
                      <a:r>
                        <a:rPr lang="sl-SI" sz="1100" dirty="0"/>
                        <a:t>CILJ </a:t>
                      </a:r>
                      <a:r>
                        <a:rPr lang="en-US" sz="1100" dirty="0"/>
                        <a:t>7</a:t>
                      </a:r>
                    </a:p>
                  </a:txBody>
                  <a:tcPr anchor="ctr"/>
                </a:tc>
                <a:tc>
                  <a:txBody>
                    <a:bodyPr/>
                    <a:lstStyle/>
                    <a:p>
                      <a:pPr marL="0" algn="l" defTabSz="457200" rtl="0" eaLnBrk="1" latinLnBrk="0" hangingPunct="1"/>
                      <a:r>
                        <a:rPr lang="sl-SI" sz="1100" b="1" kern="1200" dirty="0">
                          <a:solidFill>
                            <a:schemeClr val="tx1"/>
                          </a:solidFill>
                          <a:effectLst/>
                          <a:latin typeface="+mn-lt"/>
                          <a:ea typeface="+mn-ea"/>
                          <a:cs typeface="+mn-cs"/>
                        </a:rPr>
                        <a:t>Izboljšanje percepcije okusa in kakovosti lokalnega mesa – za 5 % </a:t>
                      </a:r>
                      <a:endParaRPr lang="en-US" sz="1100" b="1" kern="1200" dirty="0">
                        <a:solidFill>
                          <a:schemeClr val="tx1"/>
                        </a:solidFill>
                        <a:effectLst/>
                        <a:latin typeface="+mn-lt"/>
                        <a:ea typeface="+mn-ea"/>
                        <a:cs typeface="+mn-cs"/>
                      </a:endParaRPr>
                    </a:p>
                  </a:txBody>
                  <a:tcPr anchor="ctr"/>
                </a:tc>
                <a:tc>
                  <a:txBody>
                    <a:bodyPr/>
                    <a:lstStyle/>
                    <a:p>
                      <a:r>
                        <a:rPr lang="sl-SI" sz="1100" dirty="0"/>
                        <a:t>vzorec</a:t>
                      </a:r>
                    </a:p>
                    <a:p>
                      <a:r>
                        <a:rPr lang="sl-SI" sz="1100" dirty="0"/>
                        <a:t>ženske 25-55 let</a:t>
                      </a:r>
                    </a:p>
                    <a:p>
                      <a:r>
                        <a:rPr lang="sl-SI" sz="1100" dirty="0"/>
                        <a:t>nakupni član</a:t>
                      </a:r>
                    </a:p>
                  </a:txBody>
                  <a:tcPr anchor="ctr"/>
                </a:tc>
                <a:extLst>
                  <a:ext uri="{0D108BD9-81ED-4DB2-BD59-A6C34878D82A}">
                    <a16:rowId xmlns:a16="http://schemas.microsoft.com/office/drawing/2014/main" xmlns="" val="10463843"/>
                  </a:ext>
                </a:extLst>
              </a:tr>
              <a:tr h="795696">
                <a:tc>
                  <a:txBody>
                    <a:bodyPr/>
                    <a:lstStyle/>
                    <a:p>
                      <a:r>
                        <a:rPr lang="sl-SI" sz="1100" dirty="0"/>
                        <a:t>CILJ </a:t>
                      </a:r>
                      <a:r>
                        <a:rPr lang="en-US" sz="1100" dirty="0"/>
                        <a:t>9</a:t>
                      </a:r>
                    </a:p>
                  </a:txBody>
                  <a:tcPr anchor="ctr"/>
                </a:tc>
                <a:tc>
                  <a:txBody>
                    <a:bodyPr/>
                    <a:lstStyle/>
                    <a:p>
                      <a:r>
                        <a:rPr lang="sl-SI" sz="1100" b="1" kern="1200" dirty="0">
                          <a:solidFill>
                            <a:schemeClr val="tx1"/>
                          </a:solidFill>
                          <a:effectLst/>
                          <a:latin typeface="+mn-lt"/>
                          <a:ea typeface="+mn-ea"/>
                          <a:cs typeface="+mn-cs"/>
                        </a:rPr>
                        <a:t>Izboljšanje percepcije o mleku in mlečnih izdelkih »zdravo za razvoj« – za 5 % </a:t>
                      </a:r>
                      <a:endParaRPr lang="en-US" sz="1100" b="1" kern="1200" dirty="0">
                        <a:solidFill>
                          <a:schemeClr val="tx1"/>
                        </a:solidFill>
                        <a:effectLst/>
                        <a:latin typeface="+mn-lt"/>
                        <a:ea typeface="+mn-ea"/>
                        <a:cs typeface="+mn-cs"/>
                      </a:endParaRPr>
                    </a:p>
                  </a:txBody>
                  <a:tcPr anchor="ctr"/>
                </a:tc>
                <a:tc>
                  <a:txBody>
                    <a:bodyPr/>
                    <a:lstStyle/>
                    <a:p>
                      <a:r>
                        <a:rPr lang="sl-SI" sz="1100" dirty="0"/>
                        <a:t>vzorec</a:t>
                      </a:r>
                    </a:p>
                    <a:p>
                      <a:r>
                        <a:rPr lang="sl-SI" sz="1100" dirty="0"/>
                        <a:t>ženske 25-55 let</a:t>
                      </a:r>
                    </a:p>
                    <a:p>
                      <a:r>
                        <a:rPr lang="sl-SI" sz="1100" dirty="0"/>
                        <a:t>nakupni član</a:t>
                      </a:r>
                    </a:p>
                  </a:txBody>
                  <a:tcPr anchor="ctr"/>
                </a:tc>
                <a:extLst>
                  <a:ext uri="{0D108BD9-81ED-4DB2-BD59-A6C34878D82A}">
                    <a16:rowId xmlns:a16="http://schemas.microsoft.com/office/drawing/2014/main" xmlns="" val="4123255411"/>
                  </a:ext>
                </a:extLst>
              </a:tr>
            </a:tbl>
          </a:graphicData>
        </a:graphic>
      </p:graphicFrame>
      <p:pic>
        <p:nvPicPr>
          <p:cNvPr id="10" name="Picture 9">
            <a:extLst>
              <a:ext uri="{FF2B5EF4-FFF2-40B4-BE49-F238E27FC236}">
                <a16:creationId xmlns:a16="http://schemas.microsoft.com/office/drawing/2014/main" xmlns="" id="{3C7514FA-577F-4DD8-83DF-1B4BF25F1F5C}"/>
              </a:ext>
            </a:extLst>
          </p:cNvPr>
          <p:cNvPicPr>
            <a:picLocks noChangeAspect="1"/>
          </p:cNvPicPr>
          <p:nvPr/>
        </p:nvPicPr>
        <p:blipFill>
          <a:blip r:embed="rId2"/>
          <a:stretch>
            <a:fillRect/>
          </a:stretch>
        </p:blipFill>
        <p:spPr>
          <a:xfrm>
            <a:off x="5317185" y="1206257"/>
            <a:ext cx="2353808" cy="717148"/>
          </a:xfrm>
          <a:prstGeom prst="rect">
            <a:avLst/>
          </a:prstGeom>
        </p:spPr>
      </p:pic>
      <p:pic>
        <p:nvPicPr>
          <p:cNvPr id="6" name="Picture 5">
            <a:extLst>
              <a:ext uri="{FF2B5EF4-FFF2-40B4-BE49-F238E27FC236}">
                <a16:creationId xmlns:a16="http://schemas.microsoft.com/office/drawing/2014/main" xmlns="" id="{D9B32067-41A9-42D9-9776-2C948C30EED7}"/>
              </a:ext>
            </a:extLst>
          </p:cNvPr>
          <p:cNvPicPr>
            <a:picLocks noChangeAspect="1"/>
          </p:cNvPicPr>
          <p:nvPr/>
        </p:nvPicPr>
        <p:blipFill>
          <a:blip r:embed="rId3"/>
          <a:stretch>
            <a:fillRect/>
          </a:stretch>
        </p:blipFill>
        <p:spPr>
          <a:xfrm>
            <a:off x="5303519" y="2018529"/>
            <a:ext cx="2367473" cy="720263"/>
          </a:xfrm>
          <a:prstGeom prst="rect">
            <a:avLst/>
          </a:prstGeom>
        </p:spPr>
      </p:pic>
      <p:cxnSp>
        <p:nvCxnSpPr>
          <p:cNvPr id="28" name="Straight Arrow Connector 27"/>
          <p:cNvCxnSpPr/>
          <p:nvPr/>
        </p:nvCxnSpPr>
        <p:spPr>
          <a:xfrm rot="10800000" flipV="1">
            <a:off x="6813674" y="1452131"/>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flipV="1">
            <a:off x="6797007" y="1655331"/>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770324" y="1415033"/>
            <a:ext cx="404973" cy="230832"/>
          </a:xfrm>
          <a:prstGeom prst="rect">
            <a:avLst/>
          </a:prstGeom>
          <a:noFill/>
        </p:spPr>
        <p:txBody>
          <a:bodyPr wrap="square" rtlCol="0">
            <a:spAutoFit/>
          </a:bodyPr>
          <a:lstStyle/>
          <a:p>
            <a:r>
              <a:rPr lang="sl-SI" sz="900" b="1" dirty="0">
                <a:solidFill>
                  <a:schemeClr val="accent4"/>
                </a:solidFill>
              </a:rPr>
              <a:t>-7</a:t>
            </a:r>
          </a:p>
        </p:txBody>
      </p:sp>
      <p:sp>
        <p:nvSpPr>
          <p:cNvPr id="31" name="TextBox 30"/>
          <p:cNvSpPr txBox="1"/>
          <p:nvPr/>
        </p:nvSpPr>
        <p:spPr>
          <a:xfrm>
            <a:off x="6760157" y="1608266"/>
            <a:ext cx="404973" cy="230832"/>
          </a:xfrm>
          <a:prstGeom prst="rect">
            <a:avLst/>
          </a:prstGeom>
          <a:noFill/>
        </p:spPr>
        <p:txBody>
          <a:bodyPr wrap="square" rtlCol="0">
            <a:spAutoFit/>
          </a:bodyPr>
          <a:lstStyle/>
          <a:p>
            <a:r>
              <a:rPr lang="sl-SI" sz="900" b="1" dirty="0">
                <a:solidFill>
                  <a:schemeClr val="accent4"/>
                </a:solidFill>
              </a:rPr>
              <a:t>-3</a:t>
            </a:r>
          </a:p>
        </p:txBody>
      </p:sp>
      <p:cxnSp>
        <p:nvCxnSpPr>
          <p:cNvPr id="33" name="Straight Arrow Connector 32"/>
          <p:cNvCxnSpPr/>
          <p:nvPr/>
        </p:nvCxnSpPr>
        <p:spPr>
          <a:xfrm rot="10800000" flipV="1">
            <a:off x="6980358" y="2066552"/>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0800000" flipV="1">
            <a:off x="7015283" y="2460252"/>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976780" y="2420311"/>
            <a:ext cx="404973" cy="230832"/>
          </a:xfrm>
          <a:prstGeom prst="rect">
            <a:avLst/>
          </a:prstGeom>
          <a:noFill/>
        </p:spPr>
        <p:txBody>
          <a:bodyPr wrap="square" rtlCol="0">
            <a:spAutoFit/>
          </a:bodyPr>
          <a:lstStyle/>
          <a:p>
            <a:r>
              <a:rPr lang="sl-SI" sz="900" b="1" dirty="0">
                <a:solidFill>
                  <a:schemeClr val="accent4"/>
                </a:solidFill>
              </a:rPr>
              <a:t>-5</a:t>
            </a:r>
          </a:p>
        </p:txBody>
      </p:sp>
      <p:sp>
        <p:nvSpPr>
          <p:cNvPr id="38" name="TextBox 37"/>
          <p:cNvSpPr txBox="1"/>
          <p:nvPr/>
        </p:nvSpPr>
        <p:spPr>
          <a:xfrm>
            <a:off x="6936728" y="2025786"/>
            <a:ext cx="404973" cy="230832"/>
          </a:xfrm>
          <a:prstGeom prst="rect">
            <a:avLst/>
          </a:prstGeom>
          <a:noFill/>
        </p:spPr>
        <p:txBody>
          <a:bodyPr wrap="square" rtlCol="0">
            <a:spAutoFit/>
          </a:bodyPr>
          <a:lstStyle/>
          <a:p>
            <a:r>
              <a:rPr lang="sl-SI" sz="900" b="1" dirty="0">
                <a:solidFill>
                  <a:schemeClr val="accent4"/>
                </a:solidFill>
              </a:rPr>
              <a:t>-8</a:t>
            </a:r>
          </a:p>
        </p:txBody>
      </p:sp>
      <p:sp>
        <p:nvSpPr>
          <p:cNvPr id="62" name="Content Placeholder 2"/>
          <p:cNvSpPr txBox="1">
            <a:spLocks/>
          </p:cNvSpPr>
          <p:nvPr/>
        </p:nvSpPr>
        <p:spPr>
          <a:xfrm>
            <a:off x="7702568" y="3559853"/>
            <a:ext cx="1002603" cy="1573847"/>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sl-SI" sz="950" i="1" dirty="0">
                <a:solidFill>
                  <a:schemeClr val="bg1">
                    <a:lumMod val="50000"/>
                  </a:schemeClr>
                </a:solidFill>
              </a:rPr>
              <a:t>Opomba: s puščicami so označene statistično značilne razlike</a:t>
            </a:r>
            <a:br>
              <a:rPr lang="sl-SI" sz="950" i="1" dirty="0">
                <a:solidFill>
                  <a:schemeClr val="bg1">
                    <a:lumMod val="50000"/>
                  </a:schemeClr>
                </a:solidFill>
              </a:rPr>
            </a:br>
            <a:r>
              <a:rPr lang="sl-SI" sz="950" i="1" dirty="0">
                <a:solidFill>
                  <a:schemeClr val="bg1">
                    <a:lumMod val="50000"/>
                  </a:schemeClr>
                </a:solidFill>
              </a:rPr>
              <a:t> (  =porast,   =padec) v primerjavi </a:t>
            </a:r>
          </a:p>
          <a:p>
            <a:pPr algn="r"/>
            <a:r>
              <a:rPr lang="sl-SI" sz="950" i="1" dirty="0">
                <a:solidFill>
                  <a:schemeClr val="bg1">
                    <a:lumMod val="50000"/>
                  </a:schemeClr>
                </a:solidFill>
              </a:rPr>
              <a:t>s preteklim merjenjem. Številka zraven puščice predstavlja razliko v % točkah.</a:t>
            </a:r>
          </a:p>
        </p:txBody>
      </p:sp>
      <p:cxnSp>
        <p:nvCxnSpPr>
          <p:cNvPr id="63" name="Straight Arrow Connector 62"/>
          <p:cNvCxnSpPr/>
          <p:nvPr/>
        </p:nvCxnSpPr>
        <p:spPr>
          <a:xfrm rot="10800000" flipV="1">
            <a:off x="8109814" y="3952040"/>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8179851" y="3785164"/>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701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Indikatorji po segmentih</a:t>
            </a:r>
            <a:endParaRPr lang="en-US" dirty="0"/>
          </a:p>
        </p:txBody>
      </p:sp>
      <p:sp>
        <p:nvSpPr>
          <p:cNvPr id="3" name="Vertical Text Placeholder 2"/>
          <p:cNvSpPr>
            <a:spLocks noGrp="1"/>
          </p:cNvSpPr>
          <p:nvPr>
            <p:ph type="body" orient="vert" sz="quarter" idx="10"/>
          </p:nvPr>
        </p:nvSpPr>
        <p:spPr/>
        <p:txBody>
          <a:bodyPr/>
          <a:lstStyle/>
          <a:p>
            <a:endParaRPr lang="en-US" dirty="0"/>
          </a:p>
        </p:txBody>
      </p:sp>
      <p:graphicFrame>
        <p:nvGraphicFramePr>
          <p:cNvPr id="4" name="Table 3"/>
          <p:cNvGraphicFramePr>
            <a:graphicFrameLocks noGrp="1"/>
          </p:cNvGraphicFramePr>
          <p:nvPr>
            <p:extLst/>
          </p:nvPr>
        </p:nvGraphicFramePr>
        <p:xfrm>
          <a:off x="275780" y="1121133"/>
          <a:ext cx="5027740" cy="3954625"/>
        </p:xfrm>
        <a:graphic>
          <a:graphicData uri="http://schemas.openxmlformats.org/drawingml/2006/table">
            <a:tbl>
              <a:tblPr firstRow="1" bandRow="1">
                <a:tableStyleId>{2D5ABB26-0587-4C30-8999-92F81FD0307C}</a:tableStyleId>
              </a:tblPr>
              <a:tblGrid>
                <a:gridCol w="793395">
                  <a:extLst>
                    <a:ext uri="{9D8B030D-6E8A-4147-A177-3AD203B41FA5}">
                      <a16:colId xmlns:a16="http://schemas.microsoft.com/office/drawing/2014/main" xmlns="" val="20000"/>
                    </a:ext>
                  </a:extLst>
                </a:gridCol>
                <a:gridCol w="2840133">
                  <a:extLst>
                    <a:ext uri="{9D8B030D-6E8A-4147-A177-3AD203B41FA5}">
                      <a16:colId xmlns:a16="http://schemas.microsoft.com/office/drawing/2014/main" xmlns="" val="20001"/>
                    </a:ext>
                  </a:extLst>
                </a:gridCol>
                <a:gridCol w="1394212">
                  <a:extLst>
                    <a:ext uri="{9D8B030D-6E8A-4147-A177-3AD203B41FA5}">
                      <a16:colId xmlns:a16="http://schemas.microsoft.com/office/drawing/2014/main" xmlns="" val="20002"/>
                    </a:ext>
                  </a:extLst>
                </a:gridCol>
              </a:tblGrid>
              <a:tr h="790925">
                <a:tc>
                  <a:txBody>
                    <a:bodyPr/>
                    <a:lstStyle/>
                    <a:p>
                      <a:r>
                        <a:rPr lang="sl-SI" sz="1100" dirty="0"/>
                        <a:t>CILJ </a:t>
                      </a:r>
                      <a:r>
                        <a:rPr lang="en-US" sz="1100" dirty="0"/>
                        <a:t>2</a:t>
                      </a:r>
                    </a:p>
                  </a:txBody>
                  <a:tcPr anchor="ctr"/>
                </a:tc>
                <a:tc>
                  <a:txBody>
                    <a:bodyPr/>
                    <a:lstStyle/>
                    <a:p>
                      <a:r>
                        <a:rPr lang="sl-SI" sz="1100" b="1" kern="1200" dirty="0">
                          <a:solidFill>
                            <a:schemeClr val="tx1"/>
                          </a:solidFill>
                          <a:effectLst/>
                          <a:latin typeface="+mn-lt"/>
                          <a:ea typeface="+mn-ea"/>
                          <a:cs typeface="+mn-cs"/>
                        </a:rPr>
                        <a:t>Želja po lokalnih proizvodih med potrošniki narašča  – za 5 % </a:t>
                      </a:r>
                      <a:endParaRPr lang="en-US" sz="1100" dirty="0"/>
                    </a:p>
                  </a:txBody>
                  <a:tcPr anchor="ctr"/>
                </a:tc>
                <a:tc>
                  <a:txBody>
                    <a:bodyPr/>
                    <a:lstStyle/>
                    <a:p>
                      <a:r>
                        <a:rPr lang="sl-SI" sz="700" dirty="0"/>
                        <a:t>Cenovno</a:t>
                      </a:r>
                      <a:r>
                        <a:rPr lang="sl-SI" sz="700" baseline="0" dirty="0"/>
                        <a:t> občutljivi</a:t>
                      </a:r>
                    </a:p>
                    <a:p>
                      <a:r>
                        <a:rPr lang="sl-SI" sz="700" baseline="0" dirty="0"/>
                        <a:t>Indiferentni</a:t>
                      </a:r>
                    </a:p>
                    <a:p>
                      <a:r>
                        <a:rPr lang="sl-SI" sz="700" baseline="0" dirty="0"/>
                        <a:t>Sledilci</a:t>
                      </a:r>
                    </a:p>
                    <a:p>
                      <a:r>
                        <a:rPr lang="sl-SI" sz="700" baseline="0" dirty="0"/>
                        <a:t>Preudarni</a:t>
                      </a:r>
                    </a:p>
                    <a:p>
                      <a:r>
                        <a:rPr lang="sl-SI" sz="700" baseline="0" dirty="0"/>
                        <a:t>Osveščeni</a:t>
                      </a:r>
                    </a:p>
                    <a:p>
                      <a:r>
                        <a:rPr lang="sl-SI" sz="700" baseline="0" dirty="0"/>
                        <a:t>Samooskrbni</a:t>
                      </a:r>
                      <a:endParaRPr lang="sl-SI" sz="700" dirty="0"/>
                    </a:p>
                  </a:txBody>
                  <a:tcPr anchor="ctr"/>
                </a:tc>
                <a:extLst>
                  <a:ext uri="{0D108BD9-81ED-4DB2-BD59-A6C34878D82A}">
                    <a16:rowId xmlns:a16="http://schemas.microsoft.com/office/drawing/2014/main" xmlns="" val="10000"/>
                  </a:ext>
                </a:extLst>
              </a:tr>
              <a:tr h="790925">
                <a:tc>
                  <a:txBody>
                    <a:bodyPr/>
                    <a:lstStyle/>
                    <a:p>
                      <a:r>
                        <a:rPr lang="sl-SI" sz="1100" dirty="0"/>
                        <a:t>CILJ </a:t>
                      </a:r>
                      <a:r>
                        <a:rPr lang="en-US" sz="1100" dirty="0"/>
                        <a:t>3</a:t>
                      </a:r>
                    </a:p>
                  </a:txBody>
                  <a:tcPr anchor="ctr"/>
                </a:tc>
                <a:tc>
                  <a:txBody>
                    <a:bodyPr/>
                    <a:lstStyle/>
                    <a:p>
                      <a:r>
                        <a:rPr lang="sl-SI" sz="1100" b="1" kern="1200" dirty="0">
                          <a:solidFill>
                            <a:schemeClr val="tx1"/>
                          </a:solidFill>
                          <a:effectLst/>
                          <a:latin typeface="+mn-lt"/>
                          <a:ea typeface="+mn-ea"/>
                          <a:cs typeface="+mn-cs"/>
                        </a:rPr>
                        <a:t>Pogostost nakupa lokalnih proizvodov narašča – za 5 % </a:t>
                      </a:r>
                      <a:endParaRPr lang="en-US" sz="1100" b="1" kern="1200" dirty="0">
                        <a:solidFill>
                          <a:schemeClr val="tx1"/>
                        </a:solidFill>
                        <a:effectLst/>
                        <a:latin typeface="+mn-lt"/>
                        <a:ea typeface="+mn-ea"/>
                        <a:cs typeface="+mn-cs"/>
                      </a:endParaRPr>
                    </a:p>
                  </a:txBody>
                  <a:tcPr anchor="ctr"/>
                </a:tc>
                <a:tc>
                  <a:txBody>
                    <a:bodyPr/>
                    <a:lstStyle/>
                    <a:p>
                      <a:r>
                        <a:rPr lang="sl-SI" sz="700" dirty="0"/>
                        <a:t>Cenovno</a:t>
                      </a:r>
                      <a:r>
                        <a:rPr lang="sl-SI" sz="700" baseline="0" dirty="0"/>
                        <a:t> občutljivi</a:t>
                      </a:r>
                    </a:p>
                    <a:p>
                      <a:r>
                        <a:rPr lang="sl-SI" sz="700" baseline="0" dirty="0"/>
                        <a:t>Indiferentni</a:t>
                      </a:r>
                    </a:p>
                    <a:p>
                      <a:r>
                        <a:rPr lang="sl-SI" sz="700" baseline="0" dirty="0"/>
                        <a:t>Sledilci</a:t>
                      </a:r>
                    </a:p>
                    <a:p>
                      <a:r>
                        <a:rPr lang="sl-SI" sz="700" baseline="0" dirty="0"/>
                        <a:t>Preudarni</a:t>
                      </a:r>
                    </a:p>
                    <a:p>
                      <a:r>
                        <a:rPr lang="sl-SI" sz="700" baseline="0" dirty="0"/>
                        <a:t>Osveščeni</a:t>
                      </a:r>
                    </a:p>
                    <a:p>
                      <a:r>
                        <a:rPr lang="sl-SI" sz="700" baseline="0" dirty="0"/>
                        <a:t>Samooskrbni</a:t>
                      </a:r>
                      <a:endParaRPr lang="sl-SI" sz="700" dirty="0"/>
                    </a:p>
                  </a:txBody>
                  <a:tcPr anchor="ctr"/>
                </a:tc>
                <a:extLst>
                  <a:ext uri="{0D108BD9-81ED-4DB2-BD59-A6C34878D82A}">
                    <a16:rowId xmlns:a16="http://schemas.microsoft.com/office/drawing/2014/main" xmlns="" val="10001"/>
                  </a:ext>
                </a:extLst>
              </a:tr>
              <a:tr h="790925">
                <a:tc>
                  <a:txBody>
                    <a:bodyPr/>
                    <a:lstStyle/>
                    <a:p>
                      <a:r>
                        <a:rPr lang="en-US" sz="1100" dirty="0"/>
                        <a:t>CILJ 4</a:t>
                      </a:r>
                    </a:p>
                  </a:txBody>
                  <a:tcPr anchor="ctr"/>
                </a:tc>
                <a:tc>
                  <a:txBody>
                    <a:bodyPr/>
                    <a:lstStyle/>
                    <a:p>
                      <a:r>
                        <a:rPr lang="en-US" sz="1000" b="1" kern="1200" dirty="0" err="1">
                          <a:solidFill>
                            <a:schemeClr val="tx1"/>
                          </a:solidFill>
                          <a:effectLst/>
                          <a:latin typeface="+mn-lt"/>
                          <a:ea typeface="+mn-ea"/>
                          <a:cs typeface="+mn-cs"/>
                        </a:rPr>
                        <a:t>Narašča</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strinjanje</a:t>
                      </a:r>
                      <a:r>
                        <a:rPr lang="en-US" sz="1000" b="1" kern="1200" dirty="0">
                          <a:solidFill>
                            <a:schemeClr val="tx1"/>
                          </a:solidFill>
                          <a:effectLst/>
                          <a:latin typeface="+mn-lt"/>
                          <a:ea typeface="+mn-ea"/>
                          <a:cs typeface="+mn-cs"/>
                        </a:rPr>
                        <a:t> s </a:t>
                      </a:r>
                      <a:r>
                        <a:rPr lang="en-US" sz="1000" b="1" kern="1200" dirty="0" err="1">
                          <a:solidFill>
                            <a:schemeClr val="tx1"/>
                          </a:solidFill>
                          <a:effectLst/>
                          <a:latin typeface="+mn-lt"/>
                          <a:ea typeface="+mn-ea"/>
                          <a:cs typeface="+mn-cs"/>
                        </a:rPr>
                        <a:t>trditvijo</a:t>
                      </a:r>
                      <a:r>
                        <a:rPr lang="en-US" sz="1000" b="1" kern="1200" dirty="0">
                          <a:solidFill>
                            <a:schemeClr val="tx1"/>
                          </a:solidFill>
                          <a:effectLst/>
                          <a:latin typeface="+mn-lt"/>
                          <a:ea typeface="+mn-ea"/>
                          <a:cs typeface="+mn-cs"/>
                        </a:rPr>
                        <a:t> – </a:t>
                      </a:r>
                      <a:r>
                        <a:rPr lang="en-US" sz="1000" b="1" kern="1200" dirty="0" err="1">
                          <a:solidFill>
                            <a:schemeClr val="tx1"/>
                          </a:solidFill>
                          <a:effectLst/>
                          <a:latin typeface="+mn-lt"/>
                          <a:ea typeface="+mn-ea"/>
                          <a:cs typeface="+mn-cs"/>
                        </a:rPr>
                        <a:t>lokalna</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hrana</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je</a:t>
                      </a:r>
                      <a:r>
                        <a:rPr lang="en-US" sz="1000" b="1" kern="1200" dirty="0">
                          <a:solidFill>
                            <a:schemeClr val="tx1"/>
                          </a:solidFill>
                          <a:effectLst/>
                          <a:latin typeface="+mn-lt"/>
                          <a:ea typeface="+mn-ea"/>
                          <a:cs typeface="+mn-cs"/>
                        </a:rPr>
                        <a:t> </a:t>
                      </a:r>
                      <a:r>
                        <a:rPr lang="en-US" sz="1000" b="1" kern="1200" dirty="0" err="1">
                          <a:solidFill>
                            <a:schemeClr val="tx1"/>
                          </a:solidFill>
                          <a:effectLst/>
                          <a:latin typeface="+mn-lt"/>
                          <a:ea typeface="+mn-ea"/>
                          <a:cs typeface="+mn-cs"/>
                        </a:rPr>
                        <a:t>kakovostna</a:t>
                      </a:r>
                      <a:r>
                        <a:rPr lang="en-US" sz="1000" b="1" kern="1200" dirty="0">
                          <a:solidFill>
                            <a:schemeClr val="tx1"/>
                          </a:solidFill>
                          <a:effectLst/>
                          <a:latin typeface="+mn-lt"/>
                          <a:ea typeface="+mn-ea"/>
                          <a:cs typeface="+mn-cs"/>
                        </a:rPr>
                        <a:t> – </a:t>
                      </a:r>
                      <a:r>
                        <a:rPr lang="en-US" sz="1000" b="1" kern="1200" dirty="0" err="1">
                          <a:solidFill>
                            <a:schemeClr val="tx1"/>
                          </a:solidFill>
                          <a:effectLst/>
                          <a:latin typeface="+mn-lt"/>
                          <a:ea typeface="+mn-ea"/>
                          <a:cs typeface="+mn-cs"/>
                        </a:rPr>
                        <a:t>za</a:t>
                      </a:r>
                      <a:r>
                        <a:rPr lang="en-US" sz="1000" b="1" kern="1200" dirty="0">
                          <a:solidFill>
                            <a:schemeClr val="tx1"/>
                          </a:solidFill>
                          <a:effectLst/>
                          <a:latin typeface="+mn-lt"/>
                          <a:ea typeface="+mn-ea"/>
                          <a:cs typeface="+mn-cs"/>
                        </a:rPr>
                        <a:t> 5 %</a:t>
                      </a:r>
                    </a:p>
                  </a:txBody>
                  <a:tcPr/>
                </a:tc>
                <a:tc>
                  <a:txBody>
                    <a:bodyPr/>
                    <a:lstStyle/>
                    <a:p>
                      <a:r>
                        <a:rPr lang="sl-SI" sz="700" dirty="0"/>
                        <a:t>Cenovno</a:t>
                      </a:r>
                      <a:r>
                        <a:rPr lang="sl-SI" sz="700" baseline="0" dirty="0"/>
                        <a:t> občutljivi</a:t>
                      </a:r>
                    </a:p>
                    <a:p>
                      <a:r>
                        <a:rPr lang="sl-SI" sz="700" baseline="0" dirty="0"/>
                        <a:t>Indiferentni</a:t>
                      </a:r>
                    </a:p>
                    <a:p>
                      <a:r>
                        <a:rPr lang="sl-SI" sz="700" baseline="0" dirty="0"/>
                        <a:t>Sledilci</a:t>
                      </a:r>
                    </a:p>
                    <a:p>
                      <a:r>
                        <a:rPr lang="sl-SI" sz="700" baseline="0" dirty="0"/>
                        <a:t>Preudarni</a:t>
                      </a:r>
                    </a:p>
                    <a:p>
                      <a:r>
                        <a:rPr lang="sl-SI" sz="700" baseline="0" dirty="0"/>
                        <a:t>Osveščeni</a:t>
                      </a:r>
                    </a:p>
                    <a:p>
                      <a:r>
                        <a:rPr lang="sl-SI" sz="700" baseline="0" dirty="0"/>
                        <a:t>Samooskrbni</a:t>
                      </a:r>
                      <a:endParaRPr lang="sl-SI" sz="700" dirty="0"/>
                    </a:p>
                  </a:txBody>
                  <a:tcPr anchor="ctr"/>
                </a:tc>
                <a:extLst>
                  <a:ext uri="{0D108BD9-81ED-4DB2-BD59-A6C34878D82A}">
                    <a16:rowId xmlns:a16="http://schemas.microsoft.com/office/drawing/2014/main" xmlns="" val="2243368665"/>
                  </a:ext>
                </a:extLst>
              </a:tr>
              <a:tr h="790925">
                <a:tc>
                  <a:txBody>
                    <a:bodyPr/>
                    <a:lstStyle/>
                    <a:p>
                      <a:r>
                        <a:rPr lang="en-US" sz="1100" dirty="0"/>
                        <a:t>CILJ 5</a:t>
                      </a:r>
                    </a:p>
                  </a:txBody>
                  <a:tcPr anchor="ctr"/>
                </a:tc>
                <a:tc>
                  <a:txBody>
                    <a:bodyPr/>
                    <a:lstStyle/>
                    <a:p>
                      <a:r>
                        <a:rPr lang="pl-PL" sz="1000" b="1" kern="1200" dirty="0">
                          <a:solidFill>
                            <a:schemeClr val="tx1"/>
                          </a:solidFill>
                          <a:effectLst/>
                          <a:latin typeface="+mn-lt"/>
                          <a:ea typeface="+mn-ea"/>
                          <a:cs typeface="+mn-cs"/>
                        </a:rPr>
                        <a:t>Narašča strinjanje s trditvijo – lokalna hrana je zaupanja vredna – za 5 %</a:t>
                      </a:r>
                      <a:endParaRPr lang="en-US" sz="1000" b="1" kern="1200" dirty="0">
                        <a:solidFill>
                          <a:schemeClr val="tx1"/>
                        </a:solidFill>
                        <a:effectLst/>
                        <a:latin typeface="+mn-lt"/>
                        <a:ea typeface="+mn-ea"/>
                        <a:cs typeface="+mn-cs"/>
                      </a:endParaRPr>
                    </a:p>
                  </a:txBody>
                  <a:tcPr/>
                </a:tc>
                <a:tc>
                  <a:txBody>
                    <a:bodyPr/>
                    <a:lstStyle/>
                    <a:p>
                      <a:r>
                        <a:rPr lang="sl-SI" sz="700" dirty="0"/>
                        <a:t>Cenovno</a:t>
                      </a:r>
                      <a:r>
                        <a:rPr lang="sl-SI" sz="700" baseline="0" dirty="0"/>
                        <a:t> občutljivi</a:t>
                      </a:r>
                    </a:p>
                    <a:p>
                      <a:r>
                        <a:rPr lang="sl-SI" sz="700" baseline="0" dirty="0"/>
                        <a:t>Indiferentni</a:t>
                      </a:r>
                    </a:p>
                    <a:p>
                      <a:r>
                        <a:rPr lang="sl-SI" sz="700" baseline="0" dirty="0"/>
                        <a:t>Sledilci</a:t>
                      </a:r>
                    </a:p>
                    <a:p>
                      <a:r>
                        <a:rPr lang="sl-SI" sz="700" baseline="0" dirty="0"/>
                        <a:t>Preudarni</a:t>
                      </a:r>
                    </a:p>
                    <a:p>
                      <a:r>
                        <a:rPr lang="sl-SI" sz="700" baseline="0" dirty="0"/>
                        <a:t>Osveščeni</a:t>
                      </a:r>
                    </a:p>
                    <a:p>
                      <a:r>
                        <a:rPr lang="sl-SI" sz="700" baseline="0" dirty="0"/>
                        <a:t>Samooskrbni</a:t>
                      </a:r>
                      <a:endParaRPr lang="sl-SI" sz="700" dirty="0"/>
                    </a:p>
                  </a:txBody>
                  <a:tcPr anchor="ctr"/>
                </a:tc>
                <a:extLst>
                  <a:ext uri="{0D108BD9-81ED-4DB2-BD59-A6C34878D82A}">
                    <a16:rowId xmlns:a16="http://schemas.microsoft.com/office/drawing/2014/main" xmlns="" val="457773698"/>
                  </a:ext>
                </a:extLst>
              </a:tr>
              <a:tr h="790925">
                <a:tc>
                  <a:txBody>
                    <a:bodyPr/>
                    <a:lstStyle/>
                    <a:p>
                      <a:r>
                        <a:rPr lang="sl-SI" sz="1100" dirty="0"/>
                        <a:t>CILJ </a:t>
                      </a:r>
                      <a:r>
                        <a:rPr lang="en-US" sz="1100" dirty="0"/>
                        <a:t>6</a:t>
                      </a:r>
                    </a:p>
                  </a:txBody>
                  <a:tcPr anchor="ctr"/>
                </a:tc>
                <a:tc>
                  <a:txBody>
                    <a:bodyPr/>
                    <a:lstStyle/>
                    <a:p>
                      <a:r>
                        <a:rPr lang="sl-SI" sz="1100" b="1" kern="1200" dirty="0">
                          <a:solidFill>
                            <a:schemeClr val="tx1"/>
                          </a:solidFill>
                          <a:effectLst/>
                          <a:latin typeface="+mn-lt"/>
                          <a:ea typeface="+mn-ea"/>
                          <a:cs typeface="+mn-cs"/>
                        </a:rPr>
                        <a:t>Narašča strinjanje s trditvijo – potrošnja lokalne hrane ima različne dobrobiti – za 5 % </a:t>
                      </a:r>
                      <a:endParaRPr lang="en-US" sz="1100" b="1" kern="1200" dirty="0">
                        <a:solidFill>
                          <a:schemeClr val="tx1"/>
                        </a:solidFill>
                        <a:effectLst/>
                        <a:latin typeface="+mn-lt"/>
                        <a:ea typeface="+mn-ea"/>
                        <a:cs typeface="+mn-cs"/>
                      </a:endParaRPr>
                    </a:p>
                  </a:txBody>
                  <a:tcPr anchor="ctr"/>
                </a:tc>
                <a:tc>
                  <a:txBody>
                    <a:bodyPr/>
                    <a:lstStyle/>
                    <a:p>
                      <a:r>
                        <a:rPr lang="sl-SI" sz="700" dirty="0"/>
                        <a:t>Cenovno</a:t>
                      </a:r>
                      <a:r>
                        <a:rPr lang="sl-SI" sz="700" baseline="0" dirty="0"/>
                        <a:t> občutljivi</a:t>
                      </a:r>
                    </a:p>
                    <a:p>
                      <a:r>
                        <a:rPr lang="sl-SI" sz="700" baseline="0" dirty="0"/>
                        <a:t>Indiferentni</a:t>
                      </a:r>
                    </a:p>
                    <a:p>
                      <a:r>
                        <a:rPr lang="sl-SI" sz="700" baseline="0" dirty="0"/>
                        <a:t>Sledilci</a:t>
                      </a:r>
                    </a:p>
                    <a:p>
                      <a:r>
                        <a:rPr lang="sl-SI" sz="700" baseline="0" dirty="0"/>
                        <a:t>Preudarni</a:t>
                      </a:r>
                    </a:p>
                    <a:p>
                      <a:r>
                        <a:rPr lang="sl-SI" sz="700" baseline="0" dirty="0"/>
                        <a:t>Osveščeni</a:t>
                      </a:r>
                    </a:p>
                    <a:p>
                      <a:r>
                        <a:rPr lang="sl-SI" sz="700" baseline="0" dirty="0"/>
                        <a:t>Samooskrbni</a:t>
                      </a:r>
                      <a:endParaRPr lang="sl-SI" sz="700" dirty="0"/>
                    </a:p>
                  </a:txBody>
                  <a:tcPr anchor="ctr"/>
                </a:tc>
                <a:extLst>
                  <a:ext uri="{0D108BD9-81ED-4DB2-BD59-A6C34878D82A}">
                    <a16:rowId xmlns:a16="http://schemas.microsoft.com/office/drawing/2014/main" xmlns="" val="10002"/>
                  </a:ext>
                </a:extLst>
              </a:tr>
            </a:tbl>
          </a:graphicData>
        </a:graphic>
      </p:graphicFrame>
      <p:pic>
        <p:nvPicPr>
          <p:cNvPr id="15" name="Picture 14">
            <a:extLst>
              <a:ext uri="{FF2B5EF4-FFF2-40B4-BE49-F238E27FC236}">
                <a16:creationId xmlns:a16="http://schemas.microsoft.com/office/drawing/2014/main" xmlns="" id="{B2B1D6D4-E044-4EFB-916A-6697C4156E19}"/>
              </a:ext>
            </a:extLst>
          </p:cNvPr>
          <p:cNvPicPr>
            <a:picLocks noChangeAspect="1"/>
          </p:cNvPicPr>
          <p:nvPr/>
        </p:nvPicPr>
        <p:blipFill>
          <a:blip r:embed="rId2"/>
          <a:stretch>
            <a:fillRect/>
          </a:stretch>
        </p:blipFill>
        <p:spPr>
          <a:xfrm>
            <a:off x="5294755" y="1172447"/>
            <a:ext cx="2388719" cy="729586"/>
          </a:xfrm>
          <a:prstGeom prst="rect">
            <a:avLst/>
          </a:prstGeom>
        </p:spPr>
      </p:pic>
      <p:pic>
        <p:nvPicPr>
          <p:cNvPr id="5" name="Picture 4">
            <a:extLst>
              <a:ext uri="{FF2B5EF4-FFF2-40B4-BE49-F238E27FC236}">
                <a16:creationId xmlns:a16="http://schemas.microsoft.com/office/drawing/2014/main" xmlns="" id="{85B07071-81C7-4DA4-ACCE-8842D09F75A8}"/>
              </a:ext>
            </a:extLst>
          </p:cNvPr>
          <p:cNvPicPr>
            <a:picLocks noChangeAspect="1"/>
          </p:cNvPicPr>
          <p:nvPr/>
        </p:nvPicPr>
        <p:blipFill>
          <a:blip r:embed="rId3"/>
          <a:stretch>
            <a:fillRect/>
          </a:stretch>
        </p:blipFill>
        <p:spPr>
          <a:xfrm>
            <a:off x="5294754" y="1958691"/>
            <a:ext cx="2388719" cy="729713"/>
          </a:xfrm>
          <a:prstGeom prst="rect">
            <a:avLst/>
          </a:prstGeom>
        </p:spPr>
      </p:pic>
      <p:pic>
        <p:nvPicPr>
          <p:cNvPr id="16" name="Picture 15">
            <a:extLst>
              <a:ext uri="{FF2B5EF4-FFF2-40B4-BE49-F238E27FC236}">
                <a16:creationId xmlns:a16="http://schemas.microsoft.com/office/drawing/2014/main" xmlns="" id="{20E0B8B4-62C0-43E0-B2A1-20C1EDD13814}"/>
              </a:ext>
            </a:extLst>
          </p:cNvPr>
          <p:cNvPicPr>
            <a:picLocks noChangeAspect="1"/>
          </p:cNvPicPr>
          <p:nvPr/>
        </p:nvPicPr>
        <p:blipFill>
          <a:blip r:embed="rId4"/>
          <a:stretch>
            <a:fillRect/>
          </a:stretch>
        </p:blipFill>
        <p:spPr>
          <a:xfrm>
            <a:off x="5294755" y="2751980"/>
            <a:ext cx="2379954" cy="726909"/>
          </a:xfrm>
          <a:prstGeom prst="rect">
            <a:avLst/>
          </a:prstGeom>
        </p:spPr>
      </p:pic>
      <p:pic>
        <p:nvPicPr>
          <p:cNvPr id="17" name="Picture 16">
            <a:extLst>
              <a:ext uri="{FF2B5EF4-FFF2-40B4-BE49-F238E27FC236}">
                <a16:creationId xmlns:a16="http://schemas.microsoft.com/office/drawing/2014/main" xmlns="" id="{20A9FFA3-0886-40B4-8E01-343E04A126A5}"/>
              </a:ext>
            </a:extLst>
          </p:cNvPr>
          <p:cNvPicPr>
            <a:picLocks noChangeAspect="1"/>
          </p:cNvPicPr>
          <p:nvPr/>
        </p:nvPicPr>
        <p:blipFill>
          <a:blip r:embed="rId5"/>
          <a:stretch>
            <a:fillRect/>
          </a:stretch>
        </p:blipFill>
        <p:spPr>
          <a:xfrm>
            <a:off x="5303520" y="3542465"/>
            <a:ext cx="2379953" cy="726908"/>
          </a:xfrm>
          <a:prstGeom prst="rect">
            <a:avLst/>
          </a:prstGeom>
        </p:spPr>
      </p:pic>
      <p:pic>
        <p:nvPicPr>
          <p:cNvPr id="18" name="Picture 17">
            <a:extLst>
              <a:ext uri="{FF2B5EF4-FFF2-40B4-BE49-F238E27FC236}">
                <a16:creationId xmlns:a16="http://schemas.microsoft.com/office/drawing/2014/main" xmlns="" id="{C16DCF26-3D8C-4468-B8CE-13A4124F85C5}"/>
              </a:ext>
            </a:extLst>
          </p:cNvPr>
          <p:cNvPicPr>
            <a:picLocks noChangeAspect="1"/>
          </p:cNvPicPr>
          <p:nvPr/>
        </p:nvPicPr>
        <p:blipFill>
          <a:blip r:embed="rId6"/>
          <a:stretch>
            <a:fillRect/>
          </a:stretch>
        </p:blipFill>
        <p:spPr>
          <a:xfrm>
            <a:off x="5303520" y="4332949"/>
            <a:ext cx="2388720" cy="729586"/>
          </a:xfrm>
          <a:prstGeom prst="rect">
            <a:avLst/>
          </a:prstGeom>
        </p:spPr>
      </p:pic>
      <p:cxnSp>
        <p:nvCxnSpPr>
          <p:cNvPr id="29" name="Straight Arrow Connector 28"/>
          <p:cNvCxnSpPr/>
          <p:nvPr/>
        </p:nvCxnSpPr>
        <p:spPr>
          <a:xfrm flipV="1">
            <a:off x="6766232" y="2139781"/>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893232" y="4400381"/>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975782" y="4514681"/>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7267882" y="4711531"/>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0800000" flipV="1">
            <a:off x="6849711" y="1697583"/>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7109132" y="1568281"/>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0800000" flipV="1">
            <a:off x="6550639" y="1949632"/>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7178982" y="2336631"/>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0800000" flipV="1">
            <a:off x="6776064" y="4311832"/>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234749" y="4673581"/>
            <a:ext cx="404973" cy="230832"/>
          </a:xfrm>
          <a:prstGeom prst="rect">
            <a:avLst/>
          </a:prstGeom>
          <a:noFill/>
        </p:spPr>
        <p:txBody>
          <a:bodyPr wrap="square" rtlCol="0">
            <a:spAutoFit/>
          </a:bodyPr>
          <a:lstStyle/>
          <a:p>
            <a:r>
              <a:rPr lang="sl-SI" sz="900" b="1" dirty="0">
                <a:solidFill>
                  <a:srgbClr val="649C43"/>
                </a:solidFill>
              </a:rPr>
              <a:t>+7</a:t>
            </a:r>
          </a:p>
        </p:txBody>
      </p:sp>
      <p:sp>
        <p:nvSpPr>
          <p:cNvPr id="20" name="TextBox 19"/>
          <p:cNvSpPr txBox="1"/>
          <p:nvPr/>
        </p:nvSpPr>
        <p:spPr>
          <a:xfrm>
            <a:off x="6930431" y="4477674"/>
            <a:ext cx="404973" cy="230832"/>
          </a:xfrm>
          <a:prstGeom prst="rect">
            <a:avLst/>
          </a:prstGeom>
          <a:noFill/>
        </p:spPr>
        <p:txBody>
          <a:bodyPr wrap="square" rtlCol="0">
            <a:spAutoFit/>
          </a:bodyPr>
          <a:lstStyle/>
          <a:p>
            <a:r>
              <a:rPr lang="sl-SI" sz="900" b="1" dirty="0">
                <a:solidFill>
                  <a:srgbClr val="649C43"/>
                </a:solidFill>
              </a:rPr>
              <a:t>+10</a:t>
            </a:r>
          </a:p>
        </p:txBody>
      </p:sp>
      <p:sp>
        <p:nvSpPr>
          <p:cNvPr id="21" name="TextBox 20"/>
          <p:cNvSpPr txBox="1"/>
          <p:nvPr/>
        </p:nvSpPr>
        <p:spPr>
          <a:xfrm>
            <a:off x="6855447" y="4356574"/>
            <a:ext cx="404973" cy="230832"/>
          </a:xfrm>
          <a:prstGeom prst="rect">
            <a:avLst/>
          </a:prstGeom>
          <a:noFill/>
        </p:spPr>
        <p:txBody>
          <a:bodyPr wrap="square" rtlCol="0">
            <a:spAutoFit/>
          </a:bodyPr>
          <a:lstStyle/>
          <a:p>
            <a:r>
              <a:rPr lang="sl-SI" sz="900" b="1" dirty="0">
                <a:solidFill>
                  <a:srgbClr val="649C43"/>
                </a:solidFill>
              </a:rPr>
              <a:t>+3</a:t>
            </a:r>
          </a:p>
        </p:txBody>
      </p:sp>
      <p:sp>
        <p:nvSpPr>
          <p:cNvPr id="22" name="TextBox 21"/>
          <p:cNvSpPr txBox="1"/>
          <p:nvPr/>
        </p:nvSpPr>
        <p:spPr>
          <a:xfrm>
            <a:off x="7137523" y="2303416"/>
            <a:ext cx="404973" cy="230832"/>
          </a:xfrm>
          <a:prstGeom prst="rect">
            <a:avLst/>
          </a:prstGeom>
          <a:noFill/>
        </p:spPr>
        <p:txBody>
          <a:bodyPr wrap="square" rtlCol="0">
            <a:spAutoFit/>
          </a:bodyPr>
          <a:lstStyle/>
          <a:p>
            <a:r>
              <a:rPr lang="sl-SI" sz="900" b="1" dirty="0">
                <a:solidFill>
                  <a:srgbClr val="649C43"/>
                </a:solidFill>
              </a:rPr>
              <a:t>+7</a:t>
            </a:r>
          </a:p>
        </p:txBody>
      </p:sp>
      <p:sp>
        <p:nvSpPr>
          <p:cNvPr id="23" name="TextBox 22"/>
          <p:cNvSpPr txBox="1"/>
          <p:nvPr/>
        </p:nvSpPr>
        <p:spPr>
          <a:xfrm>
            <a:off x="6727401" y="2107338"/>
            <a:ext cx="404973" cy="230832"/>
          </a:xfrm>
          <a:prstGeom prst="rect">
            <a:avLst/>
          </a:prstGeom>
          <a:noFill/>
        </p:spPr>
        <p:txBody>
          <a:bodyPr wrap="square" rtlCol="0">
            <a:spAutoFit/>
          </a:bodyPr>
          <a:lstStyle/>
          <a:p>
            <a:r>
              <a:rPr lang="sl-SI" sz="900" b="1" dirty="0">
                <a:solidFill>
                  <a:srgbClr val="649C43"/>
                </a:solidFill>
              </a:rPr>
              <a:t>+8</a:t>
            </a:r>
          </a:p>
        </p:txBody>
      </p:sp>
      <p:sp>
        <p:nvSpPr>
          <p:cNvPr id="24" name="TextBox 23"/>
          <p:cNvSpPr txBox="1"/>
          <p:nvPr/>
        </p:nvSpPr>
        <p:spPr>
          <a:xfrm>
            <a:off x="7064680" y="1523532"/>
            <a:ext cx="404973" cy="230832"/>
          </a:xfrm>
          <a:prstGeom prst="rect">
            <a:avLst/>
          </a:prstGeom>
          <a:noFill/>
        </p:spPr>
        <p:txBody>
          <a:bodyPr wrap="square" rtlCol="0">
            <a:spAutoFit/>
          </a:bodyPr>
          <a:lstStyle/>
          <a:p>
            <a:r>
              <a:rPr lang="sl-SI" sz="900" b="1" dirty="0">
                <a:solidFill>
                  <a:srgbClr val="649C43"/>
                </a:solidFill>
              </a:rPr>
              <a:t>+6</a:t>
            </a:r>
          </a:p>
        </p:txBody>
      </p:sp>
      <p:sp>
        <p:nvSpPr>
          <p:cNvPr id="25" name="TextBox 24"/>
          <p:cNvSpPr txBox="1"/>
          <p:nvPr/>
        </p:nvSpPr>
        <p:spPr>
          <a:xfrm>
            <a:off x="6776064" y="1659143"/>
            <a:ext cx="404973" cy="230832"/>
          </a:xfrm>
          <a:prstGeom prst="rect">
            <a:avLst/>
          </a:prstGeom>
          <a:noFill/>
        </p:spPr>
        <p:txBody>
          <a:bodyPr wrap="square" rtlCol="0">
            <a:spAutoFit/>
          </a:bodyPr>
          <a:lstStyle/>
          <a:p>
            <a:r>
              <a:rPr lang="sl-SI" sz="900" b="1" dirty="0">
                <a:solidFill>
                  <a:schemeClr val="accent4"/>
                </a:solidFill>
              </a:rPr>
              <a:t>-9</a:t>
            </a:r>
          </a:p>
        </p:txBody>
      </p:sp>
      <p:sp>
        <p:nvSpPr>
          <p:cNvPr id="26" name="TextBox 25"/>
          <p:cNvSpPr txBox="1"/>
          <p:nvPr/>
        </p:nvSpPr>
        <p:spPr>
          <a:xfrm>
            <a:off x="6512429" y="1909735"/>
            <a:ext cx="404973" cy="230832"/>
          </a:xfrm>
          <a:prstGeom prst="rect">
            <a:avLst/>
          </a:prstGeom>
          <a:noFill/>
        </p:spPr>
        <p:txBody>
          <a:bodyPr wrap="square" rtlCol="0">
            <a:spAutoFit/>
          </a:bodyPr>
          <a:lstStyle/>
          <a:p>
            <a:r>
              <a:rPr lang="sl-SI" sz="900" b="1" dirty="0">
                <a:solidFill>
                  <a:schemeClr val="accent4"/>
                </a:solidFill>
              </a:rPr>
              <a:t>-10</a:t>
            </a:r>
          </a:p>
        </p:txBody>
      </p:sp>
      <p:sp>
        <p:nvSpPr>
          <p:cNvPr id="27" name="TextBox 26"/>
          <p:cNvSpPr txBox="1"/>
          <p:nvPr/>
        </p:nvSpPr>
        <p:spPr>
          <a:xfrm>
            <a:off x="6730576" y="4258824"/>
            <a:ext cx="404973" cy="230832"/>
          </a:xfrm>
          <a:prstGeom prst="rect">
            <a:avLst/>
          </a:prstGeom>
          <a:noFill/>
        </p:spPr>
        <p:txBody>
          <a:bodyPr wrap="square" rtlCol="0">
            <a:spAutoFit/>
          </a:bodyPr>
          <a:lstStyle/>
          <a:p>
            <a:r>
              <a:rPr lang="sl-SI" sz="900" b="1" dirty="0">
                <a:solidFill>
                  <a:schemeClr val="accent4"/>
                </a:solidFill>
              </a:rPr>
              <a:t>-6</a:t>
            </a:r>
          </a:p>
        </p:txBody>
      </p:sp>
      <p:cxnSp>
        <p:nvCxnSpPr>
          <p:cNvPr id="28" name="Straight Arrow Connector 27"/>
          <p:cNvCxnSpPr/>
          <p:nvPr/>
        </p:nvCxnSpPr>
        <p:spPr>
          <a:xfrm rot="10800000" flipV="1">
            <a:off x="6556989" y="2262538"/>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525458" y="2221328"/>
            <a:ext cx="404973" cy="230832"/>
          </a:xfrm>
          <a:prstGeom prst="rect">
            <a:avLst/>
          </a:prstGeom>
          <a:noFill/>
        </p:spPr>
        <p:txBody>
          <a:bodyPr wrap="square" rtlCol="0">
            <a:spAutoFit/>
          </a:bodyPr>
          <a:lstStyle/>
          <a:p>
            <a:r>
              <a:rPr lang="sl-SI" sz="900" b="1" dirty="0">
                <a:solidFill>
                  <a:schemeClr val="accent4"/>
                </a:solidFill>
              </a:rPr>
              <a:t>-13</a:t>
            </a:r>
          </a:p>
        </p:txBody>
      </p:sp>
      <p:cxnSp>
        <p:nvCxnSpPr>
          <p:cNvPr id="44" name="Straight Arrow Connector 43"/>
          <p:cNvCxnSpPr/>
          <p:nvPr/>
        </p:nvCxnSpPr>
        <p:spPr>
          <a:xfrm flipV="1">
            <a:off x="6923838" y="2827120"/>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880643" y="2786472"/>
            <a:ext cx="404973" cy="230832"/>
          </a:xfrm>
          <a:prstGeom prst="rect">
            <a:avLst/>
          </a:prstGeom>
          <a:noFill/>
        </p:spPr>
        <p:txBody>
          <a:bodyPr wrap="square" rtlCol="0">
            <a:spAutoFit/>
          </a:bodyPr>
          <a:lstStyle/>
          <a:p>
            <a:r>
              <a:rPr lang="sl-SI" sz="900" b="1" dirty="0">
                <a:solidFill>
                  <a:srgbClr val="649C43"/>
                </a:solidFill>
              </a:rPr>
              <a:t>+6</a:t>
            </a:r>
          </a:p>
        </p:txBody>
      </p:sp>
      <p:cxnSp>
        <p:nvCxnSpPr>
          <p:cNvPr id="46" name="Straight Arrow Connector 45"/>
          <p:cNvCxnSpPr/>
          <p:nvPr/>
        </p:nvCxnSpPr>
        <p:spPr>
          <a:xfrm flipV="1">
            <a:off x="7153344" y="3615469"/>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119258" y="3563505"/>
            <a:ext cx="404973" cy="230832"/>
          </a:xfrm>
          <a:prstGeom prst="rect">
            <a:avLst/>
          </a:prstGeom>
          <a:noFill/>
        </p:spPr>
        <p:txBody>
          <a:bodyPr wrap="square" rtlCol="0">
            <a:spAutoFit/>
          </a:bodyPr>
          <a:lstStyle/>
          <a:p>
            <a:r>
              <a:rPr lang="sl-SI" sz="900" b="1" dirty="0">
                <a:solidFill>
                  <a:srgbClr val="649C43"/>
                </a:solidFill>
              </a:rPr>
              <a:t>+5</a:t>
            </a:r>
          </a:p>
        </p:txBody>
      </p:sp>
      <p:cxnSp>
        <p:nvCxnSpPr>
          <p:cNvPr id="48" name="Straight Arrow Connector 47"/>
          <p:cNvCxnSpPr/>
          <p:nvPr/>
        </p:nvCxnSpPr>
        <p:spPr>
          <a:xfrm flipV="1">
            <a:off x="7124970" y="2917645"/>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7344354" y="3706175"/>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7103171" y="2855056"/>
            <a:ext cx="404973" cy="230832"/>
          </a:xfrm>
          <a:prstGeom prst="rect">
            <a:avLst/>
          </a:prstGeom>
          <a:noFill/>
        </p:spPr>
        <p:txBody>
          <a:bodyPr wrap="square" rtlCol="0">
            <a:spAutoFit/>
          </a:bodyPr>
          <a:lstStyle/>
          <a:p>
            <a:r>
              <a:rPr lang="sl-SI" sz="900" b="1" dirty="0">
                <a:solidFill>
                  <a:srgbClr val="649C43"/>
                </a:solidFill>
              </a:rPr>
              <a:t>+7</a:t>
            </a:r>
          </a:p>
        </p:txBody>
      </p:sp>
      <p:sp>
        <p:nvSpPr>
          <p:cNvPr id="51" name="TextBox 50"/>
          <p:cNvSpPr txBox="1"/>
          <p:nvPr/>
        </p:nvSpPr>
        <p:spPr>
          <a:xfrm>
            <a:off x="7317609" y="3659220"/>
            <a:ext cx="404973" cy="230832"/>
          </a:xfrm>
          <a:prstGeom prst="rect">
            <a:avLst/>
          </a:prstGeom>
          <a:noFill/>
        </p:spPr>
        <p:txBody>
          <a:bodyPr wrap="square" rtlCol="0">
            <a:spAutoFit/>
          </a:bodyPr>
          <a:lstStyle/>
          <a:p>
            <a:r>
              <a:rPr lang="sl-SI" sz="900" b="1" dirty="0">
                <a:solidFill>
                  <a:srgbClr val="649C43"/>
                </a:solidFill>
              </a:rPr>
              <a:t>+10</a:t>
            </a:r>
          </a:p>
        </p:txBody>
      </p:sp>
      <p:cxnSp>
        <p:nvCxnSpPr>
          <p:cNvPr id="52" name="Straight Arrow Connector 51"/>
          <p:cNvCxnSpPr/>
          <p:nvPr/>
        </p:nvCxnSpPr>
        <p:spPr>
          <a:xfrm flipV="1">
            <a:off x="6923900" y="2740583"/>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883345" y="2696012"/>
            <a:ext cx="404973" cy="230832"/>
          </a:xfrm>
          <a:prstGeom prst="rect">
            <a:avLst/>
          </a:prstGeom>
          <a:noFill/>
        </p:spPr>
        <p:txBody>
          <a:bodyPr wrap="square" rtlCol="0">
            <a:spAutoFit/>
          </a:bodyPr>
          <a:lstStyle/>
          <a:p>
            <a:r>
              <a:rPr lang="sl-SI" sz="900" b="1" dirty="0">
                <a:solidFill>
                  <a:srgbClr val="649C43"/>
                </a:solidFill>
              </a:rPr>
              <a:t>+5</a:t>
            </a:r>
          </a:p>
        </p:txBody>
      </p:sp>
      <p:cxnSp>
        <p:nvCxnSpPr>
          <p:cNvPr id="54" name="Straight Arrow Connector 53"/>
          <p:cNvCxnSpPr/>
          <p:nvPr/>
        </p:nvCxnSpPr>
        <p:spPr>
          <a:xfrm flipV="1">
            <a:off x="7361769" y="3913589"/>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332229" y="3875186"/>
            <a:ext cx="404973" cy="230832"/>
          </a:xfrm>
          <a:prstGeom prst="rect">
            <a:avLst/>
          </a:prstGeom>
          <a:noFill/>
        </p:spPr>
        <p:txBody>
          <a:bodyPr wrap="square" rtlCol="0">
            <a:spAutoFit/>
          </a:bodyPr>
          <a:lstStyle/>
          <a:p>
            <a:r>
              <a:rPr lang="sl-SI" sz="900" b="1" dirty="0">
                <a:solidFill>
                  <a:srgbClr val="649C43"/>
                </a:solidFill>
              </a:rPr>
              <a:t>+7</a:t>
            </a:r>
          </a:p>
        </p:txBody>
      </p:sp>
      <p:cxnSp>
        <p:nvCxnSpPr>
          <p:cNvPr id="56" name="Straight Arrow Connector 55"/>
          <p:cNvCxnSpPr/>
          <p:nvPr/>
        </p:nvCxnSpPr>
        <p:spPr>
          <a:xfrm flipV="1">
            <a:off x="7344159" y="3138521"/>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308571" y="3096242"/>
            <a:ext cx="404973" cy="230832"/>
          </a:xfrm>
          <a:prstGeom prst="rect">
            <a:avLst/>
          </a:prstGeom>
          <a:noFill/>
        </p:spPr>
        <p:txBody>
          <a:bodyPr wrap="square" rtlCol="0">
            <a:spAutoFit/>
          </a:bodyPr>
          <a:lstStyle/>
          <a:p>
            <a:r>
              <a:rPr lang="sl-SI" sz="900" b="1" dirty="0">
                <a:solidFill>
                  <a:srgbClr val="649C43"/>
                </a:solidFill>
              </a:rPr>
              <a:t>+10</a:t>
            </a:r>
          </a:p>
        </p:txBody>
      </p:sp>
      <p:cxnSp>
        <p:nvCxnSpPr>
          <p:cNvPr id="58" name="Straight Arrow Connector 57"/>
          <p:cNvCxnSpPr/>
          <p:nvPr/>
        </p:nvCxnSpPr>
        <p:spPr>
          <a:xfrm flipV="1">
            <a:off x="7127332" y="3017795"/>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7105077" y="2974005"/>
            <a:ext cx="404973" cy="230832"/>
          </a:xfrm>
          <a:prstGeom prst="rect">
            <a:avLst/>
          </a:prstGeom>
          <a:noFill/>
        </p:spPr>
        <p:txBody>
          <a:bodyPr wrap="square" rtlCol="0">
            <a:spAutoFit/>
          </a:bodyPr>
          <a:lstStyle/>
          <a:p>
            <a:r>
              <a:rPr lang="sl-SI" sz="900" b="1" dirty="0">
                <a:solidFill>
                  <a:srgbClr val="649C43"/>
                </a:solidFill>
              </a:rPr>
              <a:t>+7</a:t>
            </a:r>
          </a:p>
        </p:txBody>
      </p:sp>
      <p:sp>
        <p:nvSpPr>
          <p:cNvPr id="67" name="Content Placeholder 2"/>
          <p:cNvSpPr txBox="1">
            <a:spLocks/>
          </p:cNvSpPr>
          <p:nvPr/>
        </p:nvSpPr>
        <p:spPr>
          <a:xfrm>
            <a:off x="7702568" y="3559853"/>
            <a:ext cx="1002603" cy="1573847"/>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sl-SI" sz="950" i="1" dirty="0">
                <a:solidFill>
                  <a:schemeClr val="bg1">
                    <a:lumMod val="50000"/>
                  </a:schemeClr>
                </a:solidFill>
              </a:rPr>
              <a:t>Opomba: s puščicami so označene statistično značilne razlike</a:t>
            </a:r>
            <a:br>
              <a:rPr lang="sl-SI" sz="950" i="1" dirty="0">
                <a:solidFill>
                  <a:schemeClr val="bg1">
                    <a:lumMod val="50000"/>
                  </a:schemeClr>
                </a:solidFill>
              </a:rPr>
            </a:br>
            <a:r>
              <a:rPr lang="sl-SI" sz="950" i="1" dirty="0">
                <a:solidFill>
                  <a:schemeClr val="bg1">
                    <a:lumMod val="50000"/>
                  </a:schemeClr>
                </a:solidFill>
              </a:rPr>
              <a:t> (  =porast,   =padec) v primerjavi </a:t>
            </a:r>
          </a:p>
          <a:p>
            <a:pPr algn="r"/>
            <a:r>
              <a:rPr lang="sl-SI" sz="950" i="1" dirty="0">
                <a:solidFill>
                  <a:schemeClr val="bg1">
                    <a:lumMod val="50000"/>
                  </a:schemeClr>
                </a:solidFill>
              </a:rPr>
              <a:t>s preteklim merjenjem. Številka zraven puščice predstavlja razliko v % točkah.</a:t>
            </a:r>
          </a:p>
        </p:txBody>
      </p:sp>
      <p:cxnSp>
        <p:nvCxnSpPr>
          <p:cNvPr id="68" name="Straight Arrow Connector 67"/>
          <p:cNvCxnSpPr/>
          <p:nvPr/>
        </p:nvCxnSpPr>
        <p:spPr>
          <a:xfrm rot="10800000" flipV="1">
            <a:off x="8109814" y="3952040"/>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8179851" y="3785164"/>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602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Indikatorji po segmentih</a:t>
            </a:r>
            <a:endParaRPr lang="en-US" dirty="0"/>
          </a:p>
        </p:txBody>
      </p:sp>
      <p:sp>
        <p:nvSpPr>
          <p:cNvPr id="3" name="Vertical Text Placeholder 2"/>
          <p:cNvSpPr>
            <a:spLocks noGrp="1"/>
          </p:cNvSpPr>
          <p:nvPr>
            <p:ph type="body" orient="vert" sz="quarter" idx="10"/>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747443174"/>
              </p:ext>
            </p:extLst>
          </p:nvPr>
        </p:nvGraphicFramePr>
        <p:xfrm>
          <a:off x="275780" y="1121133"/>
          <a:ext cx="5027740" cy="3954625"/>
        </p:xfrm>
        <a:graphic>
          <a:graphicData uri="http://schemas.openxmlformats.org/drawingml/2006/table">
            <a:tbl>
              <a:tblPr firstRow="1" bandRow="1">
                <a:tableStyleId>{2D5ABB26-0587-4C30-8999-92F81FD0307C}</a:tableStyleId>
              </a:tblPr>
              <a:tblGrid>
                <a:gridCol w="793395">
                  <a:extLst>
                    <a:ext uri="{9D8B030D-6E8A-4147-A177-3AD203B41FA5}">
                      <a16:colId xmlns:a16="http://schemas.microsoft.com/office/drawing/2014/main" xmlns="" val="20000"/>
                    </a:ext>
                  </a:extLst>
                </a:gridCol>
                <a:gridCol w="2840133">
                  <a:extLst>
                    <a:ext uri="{9D8B030D-6E8A-4147-A177-3AD203B41FA5}">
                      <a16:colId xmlns:a16="http://schemas.microsoft.com/office/drawing/2014/main" xmlns="" val="20001"/>
                    </a:ext>
                  </a:extLst>
                </a:gridCol>
                <a:gridCol w="1394212">
                  <a:extLst>
                    <a:ext uri="{9D8B030D-6E8A-4147-A177-3AD203B41FA5}">
                      <a16:colId xmlns:a16="http://schemas.microsoft.com/office/drawing/2014/main" xmlns="" val="20002"/>
                    </a:ext>
                  </a:extLst>
                </a:gridCol>
              </a:tblGrid>
              <a:tr h="790925">
                <a:tc>
                  <a:txBody>
                    <a:bodyPr/>
                    <a:lstStyle/>
                    <a:p>
                      <a:r>
                        <a:rPr lang="sl-SI" sz="1100" dirty="0"/>
                        <a:t>CILJ </a:t>
                      </a:r>
                      <a:r>
                        <a:rPr lang="en-US" sz="1100" dirty="0"/>
                        <a:t>7</a:t>
                      </a:r>
                    </a:p>
                  </a:txBody>
                  <a:tcPr anchor="ctr"/>
                </a:tc>
                <a:tc>
                  <a:txBody>
                    <a:bodyPr/>
                    <a:lstStyle/>
                    <a:p>
                      <a:pPr marL="0" algn="l" defTabSz="457200" rtl="0" eaLnBrk="1" latinLnBrk="0" hangingPunct="1"/>
                      <a:r>
                        <a:rPr lang="sl-SI" sz="1100" b="1" kern="1200" dirty="0">
                          <a:solidFill>
                            <a:schemeClr val="tx1"/>
                          </a:solidFill>
                          <a:effectLst/>
                          <a:latin typeface="+mn-lt"/>
                          <a:ea typeface="+mn-ea"/>
                          <a:cs typeface="+mn-cs"/>
                        </a:rPr>
                        <a:t>Izboljšanje percepcije okusa in kakovosti lokalnega mesa – za 5 % </a:t>
                      </a:r>
                      <a:endParaRPr lang="en-US" sz="1100" b="1" kern="1200" dirty="0">
                        <a:solidFill>
                          <a:schemeClr val="tx1"/>
                        </a:solidFill>
                        <a:effectLst/>
                        <a:latin typeface="+mn-lt"/>
                        <a:ea typeface="+mn-ea"/>
                        <a:cs typeface="+mn-cs"/>
                      </a:endParaRPr>
                    </a:p>
                  </a:txBody>
                  <a:tcPr anchor="ctr"/>
                </a:tc>
                <a:tc>
                  <a:txBody>
                    <a:bodyPr/>
                    <a:lstStyle/>
                    <a:p>
                      <a:r>
                        <a:rPr lang="sl-SI" sz="700" dirty="0"/>
                        <a:t>Cenovno</a:t>
                      </a:r>
                      <a:r>
                        <a:rPr lang="sl-SI" sz="700" baseline="0" dirty="0"/>
                        <a:t> občutljivi</a:t>
                      </a:r>
                    </a:p>
                    <a:p>
                      <a:r>
                        <a:rPr lang="sl-SI" sz="700" baseline="0" dirty="0"/>
                        <a:t>Indiferentni</a:t>
                      </a:r>
                    </a:p>
                    <a:p>
                      <a:r>
                        <a:rPr lang="sl-SI" sz="700" baseline="0" dirty="0"/>
                        <a:t>Sledilci</a:t>
                      </a:r>
                    </a:p>
                    <a:p>
                      <a:r>
                        <a:rPr lang="sl-SI" sz="700" baseline="0" dirty="0"/>
                        <a:t>Preudarni</a:t>
                      </a:r>
                    </a:p>
                    <a:p>
                      <a:r>
                        <a:rPr lang="sl-SI" sz="700" baseline="0" dirty="0"/>
                        <a:t>Osveščeni</a:t>
                      </a:r>
                    </a:p>
                    <a:p>
                      <a:r>
                        <a:rPr lang="sl-SI" sz="700" baseline="0" dirty="0"/>
                        <a:t>Samooskrbni</a:t>
                      </a:r>
                      <a:endParaRPr lang="sl-SI" sz="700" dirty="0"/>
                    </a:p>
                  </a:txBody>
                  <a:tcPr anchor="ctr"/>
                </a:tc>
                <a:extLst>
                  <a:ext uri="{0D108BD9-81ED-4DB2-BD59-A6C34878D82A}">
                    <a16:rowId xmlns:a16="http://schemas.microsoft.com/office/drawing/2014/main" xmlns="" val="3450663794"/>
                  </a:ext>
                </a:extLst>
              </a:tr>
              <a:tr h="790925">
                <a:tc>
                  <a:txBody>
                    <a:bodyPr/>
                    <a:lstStyle/>
                    <a:p>
                      <a:r>
                        <a:rPr lang="sl-SI" sz="1100" dirty="0"/>
                        <a:t>CILJ </a:t>
                      </a:r>
                      <a:r>
                        <a:rPr lang="en-US" sz="1100" dirty="0"/>
                        <a:t>9</a:t>
                      </a:r>
                    </a:p>
                  </a:txBody>
                  <a:tcPr anchor="ctr"/>
                </a:tc>
                <a:tc>
                  <a:txBody>
                    <a:bodyPr/>
                    <a:lstStyle/>
                    <a:p>
                      <a:r>
                        <a:rPr lang="sl-SI" sz="1100" b="1" kern="1200" dirty="0">
                          <a:solidFill>
                            <a:schemeClr val="tx1"/>
                          </a:solidFill>
                          <a:effectLst/>
                          <a:latin typeface="+mn-lt"/>
                          <a:ea typeface="+mn-ea"/>
                          <a:cs typeface="+mn-cs"/>
                        </a:rPr>
                        <a:t>Izboljšanje percepcije o mleku in mlečnih izdelkih »zdravo za razvoj« – za 5 % </a:t>
                      </a:r>
                      <a:endParaRPr lang="en-US" sz="1100" b="1" kern="1200" dirty="0">
                        <a:solidFill>
                          <a:schemeClr val="tx1"/>
                        </a:solidFill>
                        <a:effectLst/>
                        <a:latin typeface="+mn-lt"/>
                        <a:ea typeface="+mn-ea"/>
                        <a:cs typeface="+mn-cs"/>
                      </a:endParaRPr>
                    </a:p>
                  </a:txBody>
                  <a:tcPr anchor="ctr"/>
                </a:tc>
                <a:tc>
                  <a:txBody>
                    <a:bodyPr/>
                    <a:lstStyle/>
                    <a:p>
                      <a:r>
                        <a:rPr lang="sl-SI" sz="700" dirty="0"/>
                        <a:t>Cenovno</a:t>
                      </a:r>
                      <a:r>
                        <a:rPr lang="sl-SI" sz="700" baseline="0" dirty="0"/>
                        <a:t> občutljivi</a:t>
                      </a:r>
                    </a:p>
                    <a:p>
                      <a:r>
                        <a:rPr lang="sl-SI" sz="700" baseline="0" dirty="0"/>
                        <a:t>Indiferentni</a:t>
                      </a:r>
                    </a:p>
                    <a:p>
                      <a:r>
                        <a:rPr lang="sl-SI" sz="700" baseline="0" dirty="0"/>
                        <a:t>Sledilci</a:t>
                      </a:r>
                    </a:p>
                    <a:p>
                      <a:r>
                        <a:rPr lang="sl-SI" sz="700" baseline="0" dirty="0"/>
                        <a:t>Preudarni</a:t>
                      </a:r>
                    </a:p>
                    <a:p>
                      <a:r>
                        <a:rPr lang="sl-SI" sz="700" baseline="0" dirty="0"/>
                        <a:t>Osveščeni</a:t>
                      </a:r>
                    </a:p>
                    <a:p>
                      <a:r>
                        <a:rPr lang="sl-SI" sz="700" baseline="0" dirty="0"/>
                        <a:t>Samooskrbni</a:t>
                      </a:r>
                      <a:endParaRPr lang="sl-SI" sz="700" dirty="0"/>
                    </a:p>
                  </a:txBody>
                  <a:tcPr anchor="ctr"/>
                </a:tc>
                <a:extLst>
                  <a:ext uri="{0D108BD9-81ED-4DB2-BD59-A6C34878D82A}">
                    <a16:rowId xmlns:a16="http://schemas.microsoft.com/office/drawing/2014/main" xmlns="" val="21530329"/>
                  </a:ext>
                </a:extLst>
              </a:tr>
              <a:tr h="790925">
                <a:tc>
                  <a:txBody>
                    <a:bodyPr/>
                    <a:lstStyle/>
                    <a:p>
                      <a:endParaRPr lang="en-US" sz="1100" dirty="0"/>
                    </a:p>
                  </a:txBody>
                  <a:tcPr anchor="ctr"/>
                </a:tc>
                <a:tc>
                  <a:txBody>
                    <a:bodyPr/>
                    <a:lstStyle/>
                    <a:p>
                      <a:endParaRPr lang="sl-SI" sz="1100" b="1" kern="1200" noProof="0" dirty="0">
                        <a:solidFill>
                          <a:schemeClr val="tx1"/>
                        </a:solidFill>
                        <a:effectLst/>
                        <a:latin typeface="+mn-lt"/>
                        <a:ea typeface="+mn-ea"/>
                        <a:cs typeface="+mn-cs"/>
                      </a:endParaRPr>
                    </a:p>
                  </a:txBody>
                  <a:tcPr anchor="ctr"/>
                </a:tc>
                <a:tc>
                  <a:txBody>
                    <a:bodyPr/>
                    <a:lstStyle/>
                    <a:p>
                      <a:endParaRPr lang="sl-SI" sz="700" dirty="0"/>
                    </a:p>
                  </a:txBody>
                  <a:tcPr anchor="ctr"/>
                </a:tc>
                <a:extLst>
                  <a:ext uri="{0D108BD9-81ED-4DB2-BD59-A6C34878D82A}">
                    <a16:rowId xmlns:a16="http://schemas.microsoft.com/office/drawing/2014/main" xmlns="" val="10000"/>
                  </a:ext>
                </a:extLst>
              </a:tr>
              <a:tr h="790925">
                <a:tc>
                  <a:txBody>
                    <a:bodyPr/>
                    <a:lstStyle/>
                    <a:p>
                      <a:endParaRPr lang="en-US" sz="1100" dirty="0"/>
                    </a:p>
                  </a:txBody>
                  <a:tcPr anchor="ctr"/>
                </a:tc>
                <a:tc>
                  <a:txBody>
                    <a:bodyPr/>
                    <a:lstStyle/>
                    <a:p>
                      <a:endParaRPr lang="sl-SI" sz="1100" b="1" kern="1200" noProof="0" dirty="0">
                        <a:solidFill>
                          <a:schemeClr val="tx1"/>
                        </a:solidFill>
                        <a:effectLst/>
                        <a:latin typeface="+mn-lt"/>
                        <a:ea typeface="+mn-ea"/>
                        <a:cs typeface="+mn-cs"/>
                      </a:endParaRPr>
                    </a:p>
                  </a:txBody>
                  <a:tcPr anchor="ctr"/>
                </a:tc>
                <a:tc>
                  <a:txBody>
                    <a:bodyPr/>
                    <a:lstStyle/>
                    <a:p>
                      <a:endParaRPr lang="sl-SI" sz="700" dirty="0"/>
                    </a:p>
                  </a:txBody>
                  <a:tcPr anchor="ctr"/>
                </a:tc>
                <a:extLst>
                  <a:ext uri="{0D108BD9-81ED-4DB2-BD59-A6C34878D82A}">
                    <a16:rowId xmlns:a16="http://schemas.microsoft.com/office/drawing/2014/main" xmlns="" val="10001"/>
                  </a:ext>
                </a:extLst>
              </a:tr>
              <a:tr h="790925">
                <a:tc>
                  <a:txBody>
                    <a:bodyPr/>
                    <a:lstStyle/>
                    <a:p>
                      <a:endParaRPr lang="en-US" sz="1100" dirty="0"/>
                    </a:p>
                  </a:txBody>
                  <a:tcPr anchor="ctr"/>
                </a:tc>
                <a:tc>
                  <a:txBody>
                    <a:bodyPr/>
                    <a:lstStyle/>
                    <a:p>
                      <a:pPr marL="0" algn="l" defTabSz="457200" rtl="0" eaLnBrk="1" latinLnBrk="0" hangingPunct="1"/>
                      <a:endParaRPr lang="sl-SI" sz="1100" b="1" kern="1200" noProof="0" dirty="0">
                        <a:solidFill>
                          <a:schemeClr val="tx1"/>
                        </a:solidFill>
                        <a:effectLst/>
                        <a:latin typeface="+mn-lt"/>
                        <a:ea typeface="+mn-ea"/>
                        <a:cs typeface="+mn-cs"/>
                      </a:endParaRPr>
                    </a:p>
                  </a:txBody>
                  <a:tcPr anchor="ctr"/>
                </a:tc>
                <a:tc>
                  <a:txBody>
                    <a:bodyPr/>
                    <a:lstStyle/>
                    <a:p>
                      <a:endParaRPr lang="sl-SI" sz="700" dirty="0"/>
                    </a:p>
                  </a:txBody>
                  <a:tcPr anchor="ctr"/>
                </a:tc>
                <a:extLst>
                  <a:ext uri="{0D108BD9-81ED-4DB2-BD59-A6C34878D82A}">
                    <a16:rowId xmlns:a16="http://schemas.microsoft.com/office/drawing/2014/main" xmlns="" val="10002"/>
                  </a:ext>
                </a:extLst>
              </a:tr>
            </a:tbl>
          </a:graphicData>
        </a:graphic>
      </p:graphicFrame>
      <p:pic>
        <p:nvPicPr>
          <p:cNvPr id="10" name="Picture 9">
            <a:extLst>
              <a:ext uri="{FF2B5EF4-FFF2-40B4-BE49-F238E27FC236}">
                <a16:creationId xmlns:a16="http://schemas.microsoft.com/office/drawing/2014/main" xmlns="" id="{E2032615-2A4B-4C41-9DEC-6190B1C17E98}"/>
              </a:ext>
            </a:extLst>
          </p:cNvPr>
          <p:cNvPicPr>
            <a:picLocks noChangeAspect="1"/>
          </p:cNvPicPr>
          <p:nvPr/>
        </p:nvPicPr>
        <p:blipFill>
          <a:blip r:embed="rId2"/>
          <a:stretch>
            <a:fillRect/>
          </a:stretch>
        </p:blipFill>
        <p:spPr>
          <a:xfrm>
            <a:off x="5303520" y="1171599"/>
            <a:ext cx="2365599" cy="722525"/>
          </a:xfrm>
          <a:prstGeom prst="rect">
            <a:avLst/>
          </a:prstGeom>
        </p:spPr>
      </p:pic>
      <p:pic>
        <p:nvPicPr>
          <p:cNvPr id="11" name="Picture 10">
            <a:extLst>
              <a:ext uri="{FF2B5EF4-FFF2-40B4-BE49-F238E27FC236}">
                <a16:creationId xmlns:a16="http://schemas.microsoft.com/office/drawing/2014/main" xmlns="" id="{BB02DE39-491D-4AA1-95D2-645056FE5DF4}"/>
              </a:ext>
            </a:extLst>
          </p:cNvPr>
          <p:cNvPicPr>
            <a:picLocks noChangeAspect="1"/>
          </p:cNvPicPr>
          <p:nvPr/>
        </p:nvPicPr>
        <p:blipFill>
          <a:blip r:embed="rId3"/>
          <a:stretch>
            <a:fillRect/>
          </a:stretch>
        </p:blipFill>
        <p:spPr>
          <a:xfrm>
            <a:off x="5303520" y="1989248"/>
            <a:ext cx="2365599" cy="722524"/>
          </a:xfrm>
          <a:prstGeom prst="rect">
            <a:avLst/>
          </a:prstGeom>
        </p:spPr>
      </p:pic>
      <p:cxnSp>
        <p:nvCxnSpPr>
          <p:cNvPr id="35" name="Straight Arrow Connector 34"/>
          <p:cNvCxnSpPr/>
          <p:nvPr/>
        </p:nvCxnSpPr>
        <p:spPr>
          <a:xfrm rot="10800000" flipV="1">
            <a:off x="7054678" y="2006781"/>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0800000" flipV="1">
            <a:off x="7054678" y="2191725"/>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0800000" flipV="1">
            <a:off x="7054678" y="2267925"/>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6990387" y="1694044"/>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7009433" y="2090125"/>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flipV="1">
            <a:off x="7054678" y="2191725"/>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0800000" flipV="1">
            <a:off x="7054678" y="2267925"/>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flipV="1">
            <a:off x="6960222" y="2490175"/>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946899" y="1652002"/>
            <a:ext cx="404973" cy="230832"/>
          </a:xfrm>
          <a:prstGeom prst="rect">
            <a:avLst/>
          </a:prstGeom>
          <a:noFill/>
        </p:spPr>
        <p:txBody>
          <a:bodyPr wrap="square" rtlCol="0">
            <a:spAutoFit/>
          </a:bodyPr>
          <a:lstStyle/>
          <a:p>
            <a:r>
              <a:rPr lang="sl-SI" sz="900" b="1" dirty="0">
                <a:solidFill>
                  <a:schemeClr val="accent4"/>
                </a:solidFill>
              </a:rPr>
              <a:t>-13</a:t>
            </a:r>
          </a:p>
        </p:txBody>
      </p:sp>
      <p:sp>
        <p:nvSpPr>
          <p:cNvPr id="46" name="TextBox 45"/>
          <p:cNvSpPr txBox="1"/>
          <p:nvPr/>
        </p:nvSpPr>
        <p:spPr>
          <a:xfrm>
            <a:off x="7012448" y="1964893"/>
            <a:ext cx="404973" cy="230832"/>
          </a:xfrm>
          <a:prstGeom prst="rect">
            <a:avLst/>
          </a:prstGeom>
          <a:noFill/>
        </p:spPr>
        <p:txBody>
          <a:bodyPr wrap="square" rtlCol="0">
            <a:spAutoFit/>
          </a:bodyPr>
          <a:lstStyle/>
          <a:p>
            <a:r>
              <a:rPr lang="sl-SI" sz="900" b="1" dirty="0">
                <a:solidFill>
                  <a:schemeClr val="accent4"/>
                </a:solidFill>
              </a:rPr>
              <a:t>-7</a:t>
            </a:r>
          </a:p>
        </p:txBody>
      </p:sp>
      <p:sp>
        <p:nvSpPr>
          <p:cNvPr id="47" name="TextBox 46"/>
          <p:cNvSpPr txBox="1"/>
          <p:nvPr/>
        </p:nvSpPr>
        <p:spPr>
          <a:xfrm>
            <a:off x="6973169" y="2048603"/>
            <a:ext cx="404973" cy="230832"/>
          </a:xfrm>
          <a:prstGeom prst="rect">
            <a:avLst/>
          </a:prstGeom>
          <a:noFill/>
        </p:spPr>
        <p:txBody>
          <a:bodyPr wrap="square" rtlCol="0">
            <a:spAutoFit/>
          </a:bodyPr>
          <a:lstStyle/>
          <a:p>
            <a:r>
              <a:rPr lang="sl-SI" sz="900" b="1" dirty="0">
                <a:solidFill>
                  <a:schemeClr val="accent4"/>
                </a:solidFill>
              </a:rPr>
              <a:t>-15</a:t>
            </a:r>
          </a:p>
        </p:txBody>
      </p:sp>
      <p:sp>
        <p:nvSpPr>
          <p:cNvPr id="48" name="TextBox 47"/>
          <p:cNvSpPr txBox="1"/>
          <p:nvPr/>
        </p:nvSpPr>
        <p:spPr>
          <a:xfrm>
            <a:off x="7017210" y="2140936"/>
            <a:ext cx="404973" cy="230832"/>
          </a:xfrm>
          <a:prstGeom prst="rect">
            <a:avLst/>
          </a:prstGeom>
          <a:noFill/>
        </p:spPr>
        <p:txBody>
          <a:bodyPr wrap="square" rtlCol="0">
            <a:spAutoFit/>
          </a:bodyPr>
          <a:lstStyle/>
          <a:p>
            <a:r>
              <a:rPr lang="sl-SI" sz="900" b="1" dirty="0">
                <a:solidFill>
                  <a:schemeClr val="accent4"/>
                </a:solidFill>
              </a:rPr>
              <a:t>-7</a:t>
            </a:r>
          </a:p>
        </p:txBody>
      </p:sp>
      <p:sp>
        <p:nvSpPr>
          <p:cNvPr id="49" name="TextBox 48"/>
          <p:cNvSpPr txBox="1"/>
          <p:nvPr/>
        </p:nvSpPr>
        <p:spPr>
          <a:xfrm>
            <a:off x="7011398" y="2223684"/>
            <a:ext cx="404973" cy="230832"/>
          </a:xfrm>
          <a:prstGeom prst="rect">
            <a:avLst/>
          </a:prstGeom>
          <a:noFill/>
        </p:spPr>
        <p:txBody>
          <a:bodyPr wrap="square" rtlCol="0">
            <a:spAutoFit/>
          </a:bodyPr>
          <a:lstStyle/>
          <a:p>
            <a:r>
              <a:rPr lang="sl-SI" sz="900" b="1" dirty="0">
                <a:solidFill>
                  <a:schemeClr val="accent4"/>
                </a:solidFill>
              </a:rPr>
              <a:t>-20</a:t>
            </a:r>
          </a:p>
        </p:txBody>
      </p:sp>
      <p:sp>
        <p:nvSpPr>
          <p:cNvPr id="50" name="TextBox 49"/>
          <p:cNvSpPr txBox="1"/>
          <p:nvPr/>
        </p:nvSpPr>
        <p:spPr>
          <a:xfrm>
            <a:off x="6918783" y="2450516"/>
            <a:ext cx="404973" cy="230832"/>
          </a:xfrm>
          <a:prstGeom prst="rect">
            <a:avLst/>
          </a:prstGeom>
          <a:noFill/>
        </p:spPr>
        <p:txBody>
          <a:bodyPr wrap="square" rtlCol="0">
            <a:spAutoFit/>
          </a:bodyPr>
          <a:lstStyle/>
          <a:p>
            <a:r>
              <a:rPr lang="sl-SI" sz="900" b="1" dirty="0">
                <a:solidFill>
                  <a:schemeClr val="accent4"/>
                </a:solidFill>
              </a:rPr>
              <a:t>-6</a:t>
            </a:r>
          </a:p>
        </p:txBody>
      </p:sp>
      <p:cxnSp>
        <p:nvCxnSpPr>
          <p:cNvPr id="55" name="Straight Arrow Connector 54"/>
          <p:cNvCxnSpPr/>
          <p:nvPr/>
        </p:nvCxnSpPr>
        <p:spPr>
          <a:xfrm flipV="1">
            <a:off x="6997690" y="2389812"/>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6953186" y="2346356"/>
            <a:ext cx="404973" cy="230832"/>
          </a:xfrm>
          <a:prstGeom prst="rect">
            <a:avLst/>
          </a:prstGeom>
          <a:noFill/>
        </p:spPr>
        <p:txBody>
          <a:bodyPr wrap="square" rtlCol="0">
            <a:spAutoFit/>
          </a:bodyPr>
          <a:lstStyle/>
          <a:p>
            <a:r>
              <a:rPr lang="sl-SI" sz="900" b="1" dirty="0">
                <a:solidFill>
                  <a:srgbClr val="649C43"/>
                </a:solidFill>
              </a:rPr>
              <a:t>+8</a:t>
            </a:r>
          </a:p>
        </p:txBody>
      </p:sp>
      <p:sp>
        <p:nvSpPr>
          <p:cNvPr id="66" name="Content Placeholder 2"/>
          <p:cNvSpPr txBox="1">
            <a:spLocks/>
          </p:cNvSpPr>
          <p:nvPr/>
        </p:nvSpPr>
        <p:spPr>
          <a:xfrm>
            <a:off x="7702568" y="3559853"/>
            <a:ext cx="1002603" cy="1573847"/>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sl-SI" sz="950" i="1" dirty="0">
                <a:solidFill>
                  <a:schemeClr val="bg1">
                    <a:lumMod val="50000"/>
                  </a:schemeClr>
                </a:solidFill>
              </a:rPr>
              <a:t>Opomba: s puščicami so označene statistično značilne razlike</a:t>
            </a:r>
            <a:br>
              <a:rPr lang="sl-SI" sz="950" i="1" dirty="0">
                <a:solidFill>
                  <a:schemeClr val="bg1">
                    <a:lumMod val="50000"/>
                  </a:schemeClr>
                </a:solidFill>
              </a:rPr>
            </a:br>
            <a:r>
              <a:rPr lang="sl-SI" sz="950" i="1" dirty="0">
                <a:solidFill>
                  <a:schemeClr val="bg1">
                    <a:lumMod val="50000"/>
                  </a:schemeClr>
                </a:solidFill>
              </a:rPr>
              <a:t> (  =porast,   =padec) v primerjavi </a:t>
            </a:r>
          </a:p>
          <a:p>
            <a:pPr algn="r"/>
            <a:r>
              <a:rPr lang="sl-SI" sz="950" i="1" dirty="0">
                <a:solidFill>
                  <a:schemeClr val="bg1">
                    <a:lumMod val="50000"/>
                  </a:schemeClr>
                </a:solidFill>
              </a:rPr>
              <a:t>s preteklim merjenjem. Številka zraven puščice predstavlja razliko v % točkah.</a:t>
            </a:r>
          </a:p>
        </p:txBody>
      </p:sp>
      <p:cxnSp>
        <p:nvCxnSpPr>
          <p:cNvPr id="67" name="Straight Arrow Connector 66"/>
          <p:cNvCxnSpPr/>
          <p:nvPr/>
        </p:nvCxnSpPr>
        <p:spPr>
          <a:xfrm rot="10800000" flipV="1">
            <a:off x="8109814" y="3952040"/>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8179851" y="3785164"/>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408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0F1E1-3FB7-4068-A0DC-BD229F39D3B6}"/>
              </a:ext>
            </a:extLst>
          </p:cNvPr>
          <p:cNvSpPr>
            <a:spLocks noGrp="1"/>
          </p:cNvSpPr>
          <p:nvPr>
            <p:ph type="title"/>
          </p:nvPr>
        </p:nvSpPr>
        <p:spPr/>
        <p:txBody>
          <a:bodyPr/>
          <a:lstStyle/>
          <a:p>
            <a:r>
              <a:rPr lang="en-US" dirty="0" err="1"/>
              <a:t>Primerjalna</a:t>
            </a:r>
            <a:r>
              <a:rPr lang="en-US" dirty="0"/>
              <a:t> </a:t>
            </a:r>
            <a:r>
              <a:rPr lang="en-US" dirty="0" err="1"/>
              <a:t>tabela</a:t>
            </a:r>
            <a:r>
              <a:rPr lang="en-US" dirty="0"/>
              <a:t> </a:t>
            </a:r>
            <a:r>
              <a:rPr lang="en-US" dirty="0" err="1"/>
              <a:t>kompozitnih</a:t>
            </a:r>
            <a:r>
              <a:rPr lang="en-US" dirty="0"/>
              <a:t> </a:t>
            </a:r>
            <a:r>
              <a:rPr lang="en-US" dirty="0" err="1"/>
              <a:t>indikatorjev</a:t>
            </a:r>
            <a:endParaRPr lang="sl-SI" dirty="0"/>
          </a:p>
        </p:txBody>
      </p:sp>
      <p:sp>
        <p:nvSpPr>
          <p:cNvPr id="3" name="Vertical Text Placeholder 2">
            <a:extLst>
              <a:ext uri="{FF2B5EF4-FFF2-40B4-BE49-F238E27FC236}">
                <a16:creationId xmlns:a16="http://schemas.microsoft.com/office/drawing/2014/main" xmlns="" id="{100E6E0C-6455-49F8-AE0A-24CE0D44443A}"/>
              </a:ext>
            </a:extLst>
          </p:cNvPr>
          <p:cNvSpPr>
            <a:spLocks noGrp="1"/>
          </p:cNvSpPr>
          <p:nvPr>
            <p:ph type="body" orient="vert" sz="quarter" idx="10"/>
          </p:nvPr>
        </p:nvSpPr>
        <p:spPr/>
        <p:txBody>
          <a:bodyPr/>
          <a:lstStyle/>
          <a:p>
            <a:endParaRPr lang="sl-SI"/>
          </a:p>
        </p:txBody>
      </p:sp>
      <p:graphicFrame>
        <p:nvGraphicFramePr>
          <p:cNvPr id="4" name="Table 3">
            <a:extLst>
              <a:ext uri="{FF2B5EF4-FFF2-40B4-BE49-F238E27FC236}">
                <a16:creationId xmlns:a16="http://schemas.microsoft.com/office/drawing/2014/main" xmlns="" id="{91473E7E-C1DB-4A44-85E3-575DD7E71601}"/>
              </a:ext>
            </a:extLst>
          </p:cNvPr>
          <p:cNvGraphicFramePr>
            <a:graphicFrameLocks noGrp="1"/>
          </p:cNvGraphicFramePr>
          <p:nvPr>
            <p:extLst>
              <p:ext uri="{D42A27DB-BD31-4B8C-83A1-F6EECF244321}">
                <p14:modId xmlns:p14="http://schemas.microsoft.com/office/powerpoint/2010/main" val="661949266"/>
              </p:ext>
            </p:extLst>
          </p:nvPr>
        </p:nvGraphicFramePr>
        <p:xfrm>
          <a:off x="275779" y="1403479"/>
          <a:ext cx="5511800" cy="1854200"/>
        </p:xfrm>
        <a:graphic>
          <a:graphicData uri="http://schemas.openxmlformats.org/drawingml/2006/table">
            <a:tbl>
              <a:tblPr>
                <a:tableStyleId>{5C22544A-7EE6-4342-B048-85BDC9FD1C3A}</a:tableStyleId>
              </a:tblPr>
              <a:tblGrid>
                <a:gridCol w="1244600">
                  <a:extLst>
                    <a:ext uri="{9D8B030D-6E8A-4147-A177-3AD203B41FA5}">
                      <a16:colId xmlns:a16="http://schemas.microsoft.com/office/drawing/2014/main" xmlns="" val="3587998954"/>
                    </a:ext>
                  </a:extLst>
                </a:gridCol>
                <a:gridCol w="609600">
                  <a:extLst>
                    <a:ext uri="{9D8B030D-6E8A-4147-A177-3AD203B41FA5}">
                      <a16:colId xmlns:a16="http://schemas.microsoft.com/office/drawing/2014/main" xmlns="" val="3719836136"/>
                    </a:ext>
                  </a:extLst>
                </a:gridCol>
                <a:gridCol w="609600">
                  <a:extLst>
                    <a:ext uri="{9D8B030D-6E8A-4147-A177-3AD203B41FA5}">
                      <a16:colId xmlns:a16="http://schemas.microsoft.com/office/drawing/2014/main" xmlns="" val="3965372994"/>
                    </a:ext>
                  </a:extLst>
                </a:gridCol>
                <a:gridCol w="609600">
                  <a:extLst>
                    <a:ext uri="{9D8B030D-6E8A-4147-A177-3AD203B41FA5}">
                      <a16:colId xmlns:a16="http://schemas.microsoft.com/office/drawing/2014/main" xmlns="" val="2848378638"/>
                    </a:ext>
                  </a:extLst>
                </a:gridCol>
                <a:gridCol w="609600">
                  <a:extLst>
                    <a:ext uri="{9D8B030D-6E8A-4147-A177-3AD203B41FA5}">
                      <a16:colId xmlns:a16="http://schemas.microsoft.com/office/drawing/2014/main" xmlns="" val="45281987"/>
                    </a:ext>
                  </a:extLst>
                </a:gridCol>
                <a:gridCol w="609600">
                  <a:extLst>
                    <a:ext uri="{9D8B030D-6E8A-4147-A177-3AD203B41FA5}">
                      <a16:colId xmlns:a16="http://schemas.microsoft.com/office/drawing/2014/main" xmlns="" val="1607508646"/>
                    </a:ext>
                  </a:extLst>
                </a:gridCol>
                <a:gridCol w="609600">
                  <a:extLst>
                    <a:ext uri="{9D8B030D-6E8A-4147-A177-3AD203B41FA5}">
                      <a16:colId xmlns:a16="http://schemas.microsoft.com/office/drawing/2014/main" xmlns="" val="2909506281"/>
                    </a:ext>
                  </a:extLst>
                </a:gridCol>
                <a:gridCol w="609600">
                  <a:extLst>
                    <a:ext uri="{9D8B030D-6E8A-4147-A177-3AD203B41FA5}">
                      <a16:colId xmlns:a16="http://schemas.microsoft.com/office/drawing/2014/main" xmlns="" val="1599464283"/>
                    </a:ext>
                  </a:extLst>
                </a:gridCol>
              </a:tblGrid>
              <a:tr h="190500">
                <a:tc>
                  <a:txBody>
                    <a:bodyPr/>
                    <a:lstStyle/>
                    <a:p>
                      <a:pPr algn="l" fontAlgn="b"/>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CILJ2</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CILJ3</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CILJ4</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CILJ5</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CILJ6</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CILJ7</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CILJ9</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775132904"/>
                  </a:ext>
                </a:extLst>
              </a:tr>
              <a:tr h="190500">
                <a:tc>
                  <a:txBody>
                    <a:bodyPr/>
                    <a:lstStyle/>
                    <a:p>
                      <a:pPr algn="l" fontAlgn="b"/>
                      <a:r>
                        <a:rPr lang="sl-SI" sz="1100" b="0" u="none" strike="noStrike" dirty="0">
                          <a:effectLst/>
                        </a:rPr>
                        <a:t>Vzorec</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b="0" u="none" strike="noStrike" dirty="0">
                          <a:effectLst/>
                        </a:rPr>
                        <a:t>-2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b="0" u="none" strike="noStrike" dirty="0">
                          <a:effectLst/>
                        </a:rPr>
                        <a:t>-2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0" u="none" strike="noStrike" dirty="0">
                          <a:effectLst/>
                        </a:rPr>
                        <a:t>+</a:t>
                      </a:r>
                      <a:r>
                        <a:rPr lang="sl-SI" sz="1100" b="0" u="none" strike="noStrike" dirty="0">
                          <a:effectLst/>
                        </a:rPr>
                        <a:t>5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0" u="none" strike="noStrike" dirty="0">
                          <a:effectLst/>
                        </a:rPr>
                        <a:t>+</a:t>
                      </a:r>
                      <a:r>
                        <a:rPr lang="sl-SI" sz="1100" b="0" u="none" strike="noStrike" dirty="0">
                          <a:effectLst/>
                        </a:rPr>
                        <a:t>6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0" u="none" strike="noStrike" dirty="0">
                          <a:effectLst/>
                        </a:rPr>
                        <a:t>+</a:t>
                      </a:r>
                      <a:r>
                        <a:rPr lang="sl-SI" sz="1100" b="0" u="none" strike="noStrike" dirty="0">
                          <a:effectLst/>
                        </a:rPr>
                        <a:t>1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b="0" u="none" strike="noStrike">
                          <a:effectLst/>
                        </a:rPr>
                        <a:t>-2 </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b="0" u="none" strike="noStrike">
                          <a:effectLst/>
                        </a:rPr>
                        <a:t>-8 </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313041784"/>
                  </a:ext>
                </a:extLst>
              </a:tr>
              <a:tr h="184150">
                <a:tc>
                  <a:txBody>
                    <a:bodyPr/>
                    <a:lstStyle/>
                    <a:p>
                      <a:pPr algn="l" fontAlgn="b"/>
                      <a:r>
                        <a:rPr lang="sl-SI" sz="1100" b="1" u="none" strike="noStrike">
                          <a:effectLst/>
                        </a:rPr>
                        <a:t>ženske 25-55 let</a:t>
                      </a:r>
                      <a:endParaRPr lang="sl-SI"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3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12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12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6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1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b="1" u="none" strike="noStrike" dirty="0">
                          <a:effectLst/>
                        </a:rPr>
                        <a:t>-7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b="1" u="none" strike="noStrike" dirty="0">
                          <a:effectLst/>
                        </a:rPr>
                        <a:t>-2 </a:t>
                      </a:r>
                      <a:endParaRPr lang="sl-SI"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494772352"/>
                  </a:ext>
                </a:extLst>
              </a:tr>
              <a:tr h="184150">
                <a:tc>
                  <a:txBody>
                    <a:bodyPr/>
                    <a:lstStyle/>
                    <a:p>
                      <a:pPr algn="l" fontAlgn="b"/>
                      <a:r>
                        <a:rPr lang="sl-SI" sz="1100" u="none" strike="noStrike">
                          <a:effectLst/>
                        </a:rPr>
                        <a:t>Nakupni član</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-5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1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-0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3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-10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-3 </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-5 </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527255149"/>
                  </a:ext>
                </a:extLst>
              </a:tr>
              <a:tr h="184150">
                <a:tc>
                  <a:txBody>
                    <a:bodyPr/>
                    <a:lstStyle/>
                    <a:p>
                      <a:pPr algn="l" fontAlgn="b"/>
                      <a:r>
                        <a:rPr lang="sl-SI" sz="1100" u="none" strike="noStrike">
                          <a:effectLst/>
                        </a:rPr>
                        <a:t>Cenovno občutljivi</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-1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-10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5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3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-6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4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-7 </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144358325"/>
                  </a:ext>
                </a:extLst>
              </a:tr>
              <a:tr h="184150">
                <a:tc>
                  <a:txBody>
                    <a:bodyPr/>
                    <a:lstStyle/>
                    <a:p>
                      <a:pPr algn="l" fontAlgn="b"/>
                      <a:r>
                        <a:rPr lang="sl-SI" sz="1100" u="none" strike="noStrike">
                          <a:effectLst/>
                        </a:rPr>
                        <a:t>Indiferentni</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0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1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6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5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3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2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-15 </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3440783875"/>
                  </a:ext>
                </a:extLst>
              </a:tr>
              <a:tr h="184150">
                <a:tc>
                  <a:txBody>
                    <a:bodyPr/>
                    <a:lstStyle/>
                    <a:p>
                      <a:pPr algn="l" fontAlgn="b"/>
                      <a:r>
                        <a:rPr lang="sl-SI" sz="1100" u="none" strike="noStrike">
                          <a:effectLst/>
                        </a:rPr>
                        <a:t>Sledilci</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-3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8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7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10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10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1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-7 </a:t>
                      </a:r>
                      <a:endParaRPr lang="sl-S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674147652"/>
                  </a:ext>
                </a:extLst>
              </a:tr>
              <a:tr h="184150">
                <a:tc>
                  <a:txBody>
                    <a:bodyPr/>
                    <a:lstStyle/>
                    <a:p>
                      <a:pPr algn="l" fontAlgn="b"/>
                      <a:r>
                        <a:rPr lang="sl-SI" sz="1100" u="none" strike="noStrike" dirty="0">
                          <a:effectLst/>
                        </a:rPr>
                        <a:t>Preudarni</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1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-13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7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3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2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1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-20 </a:t>
                      </a:r>
                      <a:endParaRPr lang="sl-S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149471258"/>
                  </a:ext>
                </a:extLst>
              </a:tr>
              <a:tr h="184150">
                <a:tc>
                  <a:txBody>
                    <a:bodyPr/>
                    <a:lstStyle/>
                    <a:p>
                      <a:pPr algn="l" fontAlgn="b"/>
                      <a:r>
                        <a:rPr lang="sl-SI" sz="1100" b="1" u="none" strike="noStrike" dirty="0">
                          <a:effectLst/>
                        </a:rPr>
                        <a:t>Osveščeni</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6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7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10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7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7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2 </a:t>
                      </a:r>
                      <a:endParaRPr lang="sl-SI"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1" u="none" strike="noStrike" dirty="0">
                          <a:effectLst/>
                        </a:rPr>
                        <a:t>+</a:t>
                      </a:r>
                      <a:r>
                        <a:rPr lang="sl-SI" sz="1100" b="1" u="none" strike="noStrike" dirty="0">
                          <a:effectLst/>
                        </a:rPr>
                        <a:t>8 </a:t>
                      </a:r>
                      <a:endParaRPr lang="sl-SI"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2675780387"/>
                  </a:ext>
                </a:extLst>
              </a:tr>
              <a:tr h="184150">
                <a:tc>
                  <a:txBody>
                    <a:bodyPr/>
                    <a:lstStyle/>
                    <a:p>
                      <a:pPr algn="l" fontAlgn="b"/>
                      <a:r>
                        <a:rPr lang="sl-SI" sz="1100" u="none" strike="noStrike" dirty="0">
                          <a:effectLst/>
                        </a:rPr>
                        <a:t>Samooskrbni</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-9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1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3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a:t>
                      </a:r>
                      <a:r>
                        <a:rPr lang="sl-SI" sz="1100" u="none" strike="noStrike" dirty="0">
                          <a:effectLst/>
                        </a:rPr>
                        <a:t>4 </a:t>
                      </a:r>
                      <a:endParaRPr lang="sl-SI"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-4 </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a:effectLst/>
                        </a:rPr>
                        <a:t>-13 </a:t>
                      </a:r>
                      <a:endParaRPr lang="sl-SI"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sl-SI" sz="1100" u="none" strike="noStrike" dirty="0">
                          <a:effectLst/>
                        </a:rPr>
                        <a:t>-6 </a:t>
                      </a:r>
                      <a:endParaRPr lang="sl-S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xmlns="" val="817050511"/>
                  </a:ext>
                </a:extLst>
              </a:tr>
            </a:tbl>
          </a:graphicData>
        </a:graphic>
      </p:graphicFrame>
      <p:sp>
        <p:nvSpPr>
          <p:cNvPr id="6" name="Rectangle 5">
            <a:extLst>
              <a:ext uri="{FF2B5EF4-FFF2-40B4-BE49-F238E27FC236}">
                <a16:creationId xmlns:a16="http://schemas.microsoft.com/office/drawing/2014/main" xmlns="" id="{0462AE9E-EB42-47CF-899E-66F31482C8B6}"/>
              </a:ext>
            </a:extLst>
          </p:cNvPr>
          <p:cNvSpPr/>
          <p:nvPr/>
        </p:nvSpPr>
        <p:spPr>
          <a:xfrm>
            <a:off x="275779" y="1773252"/>
            <a:ext cx="5548180" cy="209372"/>
          </a:xfrm>
          <a:prstGeom prst="rect">
            <a:avLst/>
          </a:prstGeom>
          <a:solidFill>
            <a:srgbClr val="29417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7" name="Rectangle 6">
            <a:extLst>
              <a:ext uri="{FF2B5EF4-FFF2-40B4-BE49-F238E27FC236}">
                <a16:creationId xmlns:a16="http://schemas.microsoft.com/office/drawing/2014/main" xmlns="" id="{393FB496-E8FD-4E63-9047-83A87FE2D3C5}"/>
              </a:ext>
            </a:extLst>
          </p:cNvPr>
          <p:cNvSpPr/>
          <p:nvPr/>
        </p:nvSpPr>
        <p:spPr>
          <a:xfrm>
            <a:off x="275779" y="2874235"/>
            <a:ext cx="5548180" cy="209372"/>
          </a:xfrm>
          <a:prstGeom prst="rect">
            <a:avLst/>
          </a:prstGeom>
          <a:solidFill>
            <a:srgbClr val="29417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55518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6959" y="3591442"/>
            <a:ext cx="7229595" cy="762000"/>
          </a:xfrm>
        </p:spPr>
        <p:txBody>
          <a:bodyPr/>
          <a:lstStyle/>
          <a:p>
            <a:r>
              <a:rPr lang="sl-SI" dirty="0"/>
              <a:t>Doseganje ciljev</a:t>
            </a:r>
          </a:p>
        </p:txBody>
      </p:sp>
      <p:sp>
        <p:nvSpPr>
          <p:cNvPr id="2" name="Text Placeholder 1"/>
          <p:cNvSpPr>
            <a:spLocks noGrp="1"/>
          </p:cNvSpPr>
          <p:nvPr>
            <p:ph type="body" sz="quarter" idx="11"/>
          </p:nvPr>
        </p:nvSpPr>
        <p:spPr>
          <a:xfrm>
            <a:off x="366959" y="4353441"/>
            <a:ext cx="6467413" cy="738371"/>
          </a:xfrm>
        </p:spPr>
        <p:txBody>
          <a:bodyPr/>
          <a:lstStyle/>
          <a:p>
            <a:r>
              <a:rPr lang="en-US" dirty="0" err="1"/>
              <a:t>Enostavni</a:t>
            </a:r>
            <a:r>
              <a:rPr lang="sl-SI" dirty="0"/>
              <a:t> indikatorji za spremljanje opredeljenih ciljev kampanje</a:t>
            </a:r>
            <a:endParaRPr lang="en-US" dirty="0"/>
          </a:p>
        </p:txBody>
      </p:sp>
    </p:spTree>
    <p:extLst>
      <p:ext uri="{BB962C8B-B14F-4D97-AF65-F5344CB8AC3E}">
        <p14:creationId xmlns:p14="http://schemas.microsoft.com/office/powerpoint/2010/main" val="3626302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p:cNvSpPr>
            <a:spLocks noGrp="1"/>
          </p:cNvSpPr>
          <p:nvPr>
            <p:ph type="body" orient="vert" sz="quarter" idx="10"/>
          </p:nvPr>
        </p:nvSpPr>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89136232"/>
              </p:ext>
            </p:extLst>
          </p:nvPr>
        </p:nvGraphicFramePr>
        <p:xfrm>
          <a:off x="241004" y="587732"/>
          <a:ext cx="2765058" cy="4300767"/>
        </p:xfrm>
        <a:graphic>
          <a:graphicData uri="http://schemas.openxmlformats.org/drawingml/2006/table">
            <a:tbl>
              <a:tblPr firstRow="1" bandRow="1">
                <a:tableStyleId>{5940675A-B579-460E-94D1-54222C63F5DA}</a:tableStyleId>
              </a:tblPr>
              <a:tblGrid>
                <a:gridCol w="2765058">
                  <a:extLst>
                    <a:ext uri="{9D8B030D-6E8A-4147-A177-3AD203B41FA5}">
                      <a16:colId xmlns:a16="http://schemas.microsoft.com/office/drawing/2014/main" xmlns="" val="20000"/>
                    </a:ext>
                  </a:extLst>
                </a:gridCol>
              </a:tblGrid>
              <a:tr h="399260">
                <a:tc>
                  <a:txBody>
                    <a:bodyPr/>
                    <a:lstStyle/>
                    <a:p>
                      <a:pPr marL="0" indent="0">
                        <a:buFont typeface="Arial" panose="020B0604020202020204" pitchFamily="34" charset="0"/>
                        <a:buNone/>
                      </a:pPr>
                      <a:r>
                        <a:rPr lang="sl-SI" sz="2400" b="1" dirty="0">
                          <a:solidFill>
                            <a:schemeClr val="bg2"/>
                          </a:solidFill>
                        </a:rPr>
                        <a:t>Metodologija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422157">
                <a:tc>
                  <a:txBody>
                    <a:bodyPr/>
                    <a:lstStyle/>
                    <a:p>
                      <a:pPr marL="248400" lvl="0" indent="-176400">
                        <a:lnSpc>
                          <a:spcPct val="130000"/>
                        </a:lnSpc>
                        <a:buFont typeface="Arial"/>
                        <a:buChar char="•"/>
                      </a:pPr>
                      <a:r>
                        <a:rPr lang="en-US" sz="1100" baseline="0" dirty="0">
                          <a:solidFill>
                            <a:schemeClr val="bg2"/>
                          </a:solidFill>
                        </a:rPr>
                        <a:t>CILJ1 </a:t>
                      </a:r>
                      <a:r>
                        <a:rPr lang="en-US" sz="1100" baseline="0" dirty="0" err="1">
                          <a:solidFill>
                            <a:schemeClr val="bg2"/>
                          </a:solidFill>
                        </a:rPr>
                        <a:t>predstavlja</a:t>
                      </a:r>
                      <a:r>
                        <a:rPr lang="en-US" sz="1100" baseline="0" dirty="0">
                          <a:solidFill>
                            <a:schemeClr val="bg2"/>
                          </a:solidFill>
                        </a:rPr>
                        <a:t> </a:t>
                      </a:r>
                      <a:r>
                        <a:rPr lang="en-US" sz="1100" baseline="0" dirty="0" err="1">
                          <a:solidFill>
                            <a:schemeClr val="bg2"/>
                          </a:solidFill>
                        </a:rPr>
                        <a:t>vprašanje</a:t>
                      </a:r>
                      <a:r>
                        <a:rPr lang="en-US" sz="1100" baseline="0" dirty="0">
                          <a:solidFill>
                            <a:schemeClr val="bg2"/>
                          </a:solidFill>
                        </a:rPr>
                        <a:t> o </a:t>
                      </a:r>
                      <a:r>
                        <a:rPr lang="en-US" sz="1100" baseline="0" dirty="0" err="1">
                          <a:solidFill>
                            <a:schemeClr val="bg2"/>
                          </a:solidFill>
                        </a:rPr>
                        <a:t>priklicu</a:t>
                      </a:r>
                      <a:r>
                        <a:rPr lang="en-US" sz="1100" baseline="0" dirty="0">
                          <a:solidFill>
                            <a:schemeClr val="bg2"/>
                          </a:solidFill>
                        </a:rPr>
                        <a:t> </a:t>
                      </a:r>
                      <a:r>
                        <a:rPr lang="en-US" sz="1100" baseline="0" dirty="0" err="1">
                          <a:solidFill>
                            <a:schemeClr val="bg2"/>
                          </a:solidFill>
                        </a:rPr>
                        <a:t>kampanje</a:t>
                      </a:r>
                      <a:r>
                        <a:rPr lang="en-US" sz="1100" baseline="0" dirty="0">
                          <a:solidFill>
                            <a:schemeClr val="bg2"/>
                          </a:solidFill>
                        </a:rPr>
                        <a:t>.</a:t>
                      </a:r>
                    </a:p>
                    <a:p>
                      <a:pPr marL="248400" lvl="0" indent="-176400">
                        <a:lnSpc>
                          <a:spcPct val="130000"/>
                        </a:lnSpc>
                        <a:buFont typeface="Arial"/>
                        <a:buChar char="•"/>
                      </a:pPr>
                      <a:r>
                        <a:rPr lang="en-US" sz="1100" baseline="0" dirty="0">
                          <a:solidFill>
                            <a:schemeClr val="bg2"/>
                          </a:solidFill>
                        </a:rPr>
                        <a:t>CILJ 11 </a:t>
                      </a:r>
                      <a:r>
                        <a:rPr lang="en-US" sz="1100" baseline="0" dirty="0" err="1">
                          <a:solidFill>
                            <a:schemeClr val="bg2"/>
                          </a:solidFill>
                        </a:rPr>
                        <a:t>sestavljata</a:t>
                      </a:r>
                      <a:r>
                        <a:rPr lang="en-US" sz="1100" baseline="0" dirty="0">
                          <a:solidFill>
                            <a:schemeClr val="bg2"/>
                          </a:solidFill>
                        </a:rPr>
                        <a:t> </a:t>
                      </a:r>
                      <a:r>
                        <a:rPr lang="en-US" sz="1100" baseline="0" dirty="0" err="1">
                          <a:solidFill>
                            <a:schemeClr val="bg2"/>
                          </a:solidFill>
                        </a:rPr>
                        <a:t>dva</a:t>
                      </a:r>
                      <a:r>
                        <a:rPr lang="en-US" sz="1100" baseline="0" dirty="0">
                          <a:solidFill>
                            <a:schemeClr val="bg2"/>
                          </a:solidFill>
                        </a:rPr>
                        <a:t> </a:t>
                      </a:r>
                      <a:r>
                        <a:rPr lang="en-US" sz="1100" baseline="0" dirty="0" err="1">
                          <a:solidFill>
                            <a:schemeClr val="bg2"/>
                          </a:solidFill>
                        </a:rPr>
                        <a:t>podatka</a:t>
                      </a:r>
                      <a:r>
                        <a:rPr lang="en-US" sz="1100" baseline="0" dirty="0">
                          <a:solidFill>
                            <a:schemeClr val="bg2"/>
                          </a:solidFill>
                        </a:rPr>
                        <a:t>, </a:t>
                      </a:r>
                      <a:r>
                        <a:rPr lang="en-US" sz="1100" baseline="0" dirty="0" err="1">
                          <a:solidFill>
                            <a:schemeClr val="bg2"/>
                          </a:solidFill>
                        </a:rPr>
                        <a:t>prepoznavanje</a:t>
                      </a:r>
                      <a:r>
                        <a:rPr lang="en-US" sz="1100" baseline="0" dirty="0">
                          <a:solidFill>
                            <a:schemeClr val="bg2"/>
                          </a:solidFill>
                        </a:rPr>
                        <a:t> </a:t>
                      </a:r>
                      <a:r>
                        <a:rPr lang="en-US" sz="1100" baseline="0" dirty="0" err="1">
                          <a:solidFill>
                            <a:schemeClr val="bg2"/>
                          </a:solidFill>
                        </a:rPr>
                        <a:t>znaka</a:t>
                      </a:r>
                      <a:r>
                        <a:rPr lang="en-US" sz="1100" baseline="0" dirty="0">
                          <a:solidFill>
                            <a:schemeClr val="bg2"/>
                          </a:solidFill>
                        </a:rPr>
                        <a:t> </a:t>
                      </a:r>
                      <a:r>
                        <a:rPr lang="en-US" sz="1100" baseline="0" dirty="0" err="1">
                          <a:solidFill>
                            <a:schemeClr val="bg2"/>
                          </a:solidFill>
                        </a:rPr>
                        <a:t>na</a:t>
                      </a:r>
                      <a:r>
                        <a:rPr lang="en-US" sz="1100" baseline="0" dirty="0">
                          <a:solidFill>
                            <a:schemeClr val="bg2"/>
                          </a:solidFill>
                        </a:rPr>
                        <a:t> </a:t>
                      </a:r>
                      <a:r>
                        <a:rPr lang="en-US" sz="1100" baseline="0" dirty="0" err="1">
                          <a:solidFill>
                            <a:schemeClr val="bg2"/>
                          </a:solidFill>
                        </a:rPr>
                        <a:t>podlagi</a:t>
                      </a:r>
                      <a:r>
                        <a:rPr lang="en-US" sz="1100" baseline="0" dirty="0">
                          <a:solidFill>
                            <a:schemeClr val="bg2"/>
                          </a:solidFill>
                        </a:rPr>
                        <a:t> </a:t>
                      </a:r>
                      <a:r>
                        <a:rPr lang="en-US" sz="1100" baseline="0" dirty="0" err="1">
                          <a:solidFill>
                            <a:schemeClr val="bg2"/>
                          </a:solidFill>
                        </a:rPr>
                        <a:t>vizualne</a:t>
                      </a:r>
                      <a:r>
                        <a:rPr lang="en-US" sz="1100" baseline="0" dirty="0">
                          <a:solidFill>
                            <a:schemeClr val="bg2"/>
                          </a:solidFill>
                        </a:rPr>
                        <a:t> </a:t>
                      </a:r>
                      <a:r>
                        <a:rPr lang="en-US" sz="1100" baseline="0" dirty="0" err="1">
                          <a:solidFill>
                            <a:schemeClr val="bg2"/>
                          </a:solidFill>
                        </a:rPr>
                        <a:t>predloge</a:t>
                      </a:r>
                      <a:r>
                        <a:rPr lang="en-US" sz="1100" baseline="0" dirty="0">
                          <a:solidFill>
                            <a:schemeClr val="bg2"/>
                          </a:solidFill>
                        </a:rPr>
                        <a:t>, </a:t>
                      </a:r>
                      <a:r>
                        <a:rPr lang="en-US" sz="1100" baseline="0" dirty="0" err="1">
                          <a:solidFill>
                            <a:schemeClr val="bg2"/>
                          </a:solidFill>
                        </a:rPr>
                        <a:t>ter</a:t>
                      </a:r>
                      <a:r>
                        <a:rPr lang="en-US" sz="1100" baseline="0" dirty="0">
                          <a:solidFill>
                            <a:schemeClr val="bg2"/>
                          </a:solidFill>
                        </a:rPr>
                        <a:t> </a:t>
                      </a:r>
                      <a:r>
                        <a:rPr lang="en-US" sz="1100" baseline="0" dirty="0" err="1">
                          <a:solidFill>
                            <a:schemeClr val="bg2"/>
                          </a:solidFill>
                        </a:rPr>
                        <a:t>interpretacija</a:t>
                      </a:r>
                      <a:r>
                        <a:rPr lang="en-US" sz="1100" baseline="0" dirty="0">
                          <a:solidFill>
                            <a:schemeClr val="bg2"/>
                          </a:solidFill>
                        </a:rPr>
                        <a:t> </a:t>
                      </a:r>
                      <a:r>
                        <a:rPr lang="en-US" sz="1100" baseline="0" dirty="0" err="1">
                          <a:solidFill>
                            <a:schemeClr val="bg2"/>
                          </a:solidFill>
                        </a:rPr>
                        <a:t>pomena</a:t>
                      </a:r>
                      <a:r>
                        <a:rPr lang="en-US" sz="1100" baseline="0" dirty="0">
                          <a:solidFill>
                            <a:schemeClr val="bg2"/>
                          </a:solidFill>
                        </a:rPr>
                        <a:t> </a:t>
                      </a:r>
                      <a:r>
                        <a:rPr lang="en-US" sz="1100" baseline="0" dirty="0" err="1">
                          <a:solidFill>
                            <a:schemeClr val="bg2"/>
                          </a:solidFill>
                        </a:rPr>
                        <a:t>znaka</a:t>
                      </a:r>
                      <a:r>
                        <a:rPr lang="en-US" sz="1100" baseline="0" dirty="0">
                          <a:solidFill>
                            <a:schemeClr val="bg2"/>
                          </a:solidFill>
                        </a:rPr>
                        <a:t>. </a:t>
                      </a:r>
                      <a:r>
                        <a:rPr lang="en-US" sz="1100" baseline="0" dirty="0" err="1">
                          <a:solidFill>
                            <a:schemeClr val="bg2"/>
                          </a:solidFill>
                        </a:rPr>
                        <a:t>Upoštevam</a:t>
                      </a:r>
                      <a:r>
                        <a:rPr lang="en-US" sz="1100" baseline="0" dirty="0">
                          <a:solidFill>
                            <a:schemeClr val="bg2"/>
                          </a:solidFill>
                        </a:rPr>
                        <a:t> </a:t>
                      </a:r>
                      <a:r>
                        <a:rPr lang="en-US" sz="1100" baseline="0" dirty="0" err="1">
                          <a:solidFill>
                            <a:schemeClr val="bg2"/>
                          </a:solidFill>
                        </a:rPr>
                        <a:t>je</a:t>
                      </a:r>
                      <a:r>
                        <a:rPr lang="en-US" sz="1100" baseline="0" dirty="0">
                          <a:solidFill>
                            <a:schemeClr val="bg2"/>
                          </a:solidFill>
                        </a:rPr>
                        <a:t> </a:t>
                      </a:r>
                      <a:r>
                        <a:rPr lang="en-US" sz="1100" baseline="0" dirty="0" err="1">
                          <a:solidFill>
                            <a:schemeClr val="bg2"/>
                          </a:solidFill>
                        </a:rPr>
                        <a:t>odstotek</a:t>
                      </a:r>
                      <a:r>
                        <a:rPr lang="en-US" sz="1100" baseline="0" dirty="0">
                          <a:solidFill>
                            <a:schemeClr val="bg2"/>
                          </a:solidFill>
                        </a:rPr>
                        <a:t> </a:t>
                      </a:r>
                      <a:r>
                        <a:rPr lang="en-US" sz="1100" baseline="0" dirty="0" err="1">
                          <a:solidFill>
                            <a:schemeClr val="bg2"/>
                          </a:solidFill>
                        </a:rPr>
                        <a:t>glede</a:t>
                      </a:r>
                      <a:r>
                        <a:rPr lang="en-US" sz="1100" baseline="0" dirty="0">
                          <a:solidFill>
                            <a:schemeClr val="bg2"/>
                          </a:solidFill>
                        </a:rPr>
                        <a:t> </a:t>
                      </a:r>
                      <a:r>
                        <a:rPr lang="en-US" sz="1100" baseline="0" dirty="0" err="1">
                          <a:solidFill>
                            <a:schemeClr val="bg2"/>
                          </a:solidFill>
                        </a:rPr>
                        <a:t>na</a:t>
                      </a:r>
                      <a:r>
                        <a:rPr lang="en-US" sz="1100" baseline="0" dirty="0">
                          <a:solidFill>
                            <a:schemeClr val="bg2"/>
                          </a:solidFill>
                        </a:rPr>
                        <a:t> </a:t>
                      </a:r>
                      <a:r>
                        <a:rPr lang="en-US" sz="1100" baseline="0" dirty="0" err="1">
                          <a:solidFill>
                            <a:schemeClr val="bg2"/>
                          </a:solidFill>
                        </a:rPr>
                        <a:t>celotni</a:t>
                      </a:r>
                      <a:r>
                        <a:rPr lang="en-US" sz="1100" baseline="0" dirty="0">
                          <a:solidFill>
                            <a:schemeClr val="bg2"/>
                          </a:solidFill>
                        </a:rPr>
                        <a:t> </a:t>
                      </a:r>
                      <a:r>
                        <a:rPr lang="en-US" sz="1100" baseline="0" dirty="0" err="1">
                          <a:solidFill>
                            <a:schemeClr val="bg2"/>
                          </a:solidFill>
                        </a:rPr>
                        <a:t>vozrec</a:t>
                      </a:r>
                      <a:r>
                        <a:rPr lang="en-US" sz="1100" baseline="0" dirty="0">
                          <a:solidFill>
                            <a:schemeClr val="bg2"/>
                          </a:solidFill>
                        </a:rPr>
                        <a:t>.</a:t>
                      </a:r>
                    </a:p>
                    <a:p>
                      <a:pPr marL="248400" lvl="0" indent="-176400">
                        <a:lnSpc>
                          <a:spcPct val="130000"/>
                        </a:lnSpc>
                        <a:buFont typeface="Arial"/>
                        <a:buChar char="•"/>
                      </a:pPr>
                      <a:r>
                        <a:rPr lang="en-US" sz="1100" baseline="0" dirty="0">
                          <a:solidFill>
                            <a:schemeClr val="bg2"/>
                          </a:solidFill>
                        </a:rPr>
                        <a:t>CILJ 12 in 13 </a:t>
                      </a:r>
                      <a:r>
                        <a:rPr lang="en-US" sz="1100" baseline="0" dirty="0" err="1">
                          <a:solidFill>
                            <a:schemeClr val="bg2"/>
                          </a:solidFill>
                        </a:rPr>
                        <a:t>sestavljata</a:t>
                      </a:r>
                      <a:r>
                        <a:rPr lang="en-US" sz="1100" baseline="0" dirty="0">
                          <a:solidFill>
                            <a:schemeClr val="bg2"/>
                          </a:solidFill>
                        </a:rPr>
                        <a:t> </a:t>
                      </a:r>
                      <a:r>
                        <a:rPr lang="en-US" sz="1100" baseline="0" dirty="0" err="1">
                          <a:solidFill>
                            <a:schemeClr val="bg2"/>
                          </a:solidFill>
                        </a:rPr>
                        <a:t>priklic</a:t>
                      </a:r>
                      <a:r>
                        <a:rPr lang="en-US" sz="1100" baseline="0" dirty="0">
                          <a:solidFill>
                            <a:schemeClr val="bg2"/>
                          </a:solidFill>
                        </a:rPr>
                        <a:t> </a:t>
                      </a:r>
                      <a:r>
                        <a:rPr lang="en-US" sz="1100" baseline="0" dirty="0" err="1">
                          <a:solidFill>
                            <a:schemeClr val="bg2"/>
                          </a:solidFill>
                        </a:rPr>
                        <a:t>kampanje</a:t>
                      </a:r>
                      <a:r>
                        <a:rPr lang="en-US" sz="1100" baseline="0" dirty="0">
                          <a:solidFill>
                            <a:schemeClr val="bg2"/>
                          </a:solidFill>
                        </a:rPr>
                        <a:t> </a:t>
                      </a:r>
                      <a:r>
                        <a:rPr lang="en-US" sz="1100" baseline="0" dirty="0" err="1">
                          <a:solidFill>
                            <a:schemeClr val="bg2"/>
                          </a:solidFill>
                        </a:rPr>
                        <a:t>na</a:t>
                      </a:r>
                      <a:r>
                        <a:rPr lang="en-US" sz="1100" baseline="0" dirty="0">
                          <a:solidFill>
                            <a:schemeClr val="bg2"/>
                          </a:solidFill>
                        </a:rPr>
                        <a:t> </a:t>
                      </a:r>
                      <a:r>
                        <a:rPr lang="en-US" sz="1100" baseline="0" dirty="0" err="1">
                          <a:solidFill>
                            <a:schemeClr val="bg2"/>
                          </a:solidFill>
                        </a:rPr>
                        <a:t>podlagi</a:t>
                      </a:r>
                      <a:r>
                        <a:rPr lang="en-US" sz="1100" baseline="0" dirty="0">
                          <a:solidFill>
                            <a:schemeClr val="bg2"/>
                          </a:solidFill>
                        </a:rPr>
                        <a:t> </a:t>
                      </a:r>
                      <a:r>
                        <a:rPr lang="en-US" sz="1100" baseline="0" dirty="0" err="1">
                          <a:solidFill>
                            <a:schemeClr val="bg2"/>
                          </a:solidFill>
                        </a:rPr>
                        <a:t>prepoznavanja</a:t>
                      </a:r>
                      <a:r>
                        <a:rPr lang="en-US" sz="1100" baseline="0" dirty="0">
                          <a:solidFill>
                            <a:schemeClr val="bg2"/>
                          </a:solidFill>
                        </a:rPr>
                        <a:t> TV </a:t>
                      </a:r>
                      <a:r>
                        <a:rPr lang="en-US" sz="1100" baseline="0" dirty="0" err="1">
                          <a:solidFill>
                            <a:schemeClr val="bg2"/>
                          </a:solidFill>
                        </a:rPr>
                        <a:t>oglasa</a:t>
                      </a:r>
                      <a:r>
                        <a:rPr lang="en-US" sz="1100" baseline="0" dirty="0">
                          <a:solidFill>
                            <a:schemeClr val="bg2"/>
                          </a:solidFill>
                        </a:rPr>
                        <a:t> in </a:t>
                      </a:r>
                      <a:r>
                        <a:rPr lang="en-US" sz="1100" baseline="0" dirty="0" err="1">
                          <a:solidFill>
                            <a:schemeClr val="bg2"/>
                          </a:solidFill>
                        </a:rPr>
                        <a:t>kompozitni</a:t>
                      </a:r>
                      <a:r>
                        <a:rPr lang="en-US" sz="1100" baseline="0" dirty="0">
                          <a:solidFill>
                            <a:schemeClr val="bg2"/>
                          </a:solidFill>
                        </a:rPr>
                        <a:t> </a:t>
                      </a:r>
                      <a:r>
                        <a:rPr lang="en-US" sz="1100" baseline="0" dirty="0" err="1">
                          <a:solidFill>
                            <a:schemeClr val="bg2"/>
                          </a:solidFill>
                        </a:rPr>
                        <a:t>indikator</a:t>
                      </a:r>
                      <a:r>
                        <a:rPr lang="en-US" sz="1100" baseline="0" dirty="0">
                          <a:solidFill>
                            <a:schemeClr val="bg2"/>
                          </a:solidFill>
                        </a:rPr>
                        <a:t> </a:t>
                      </a:r>
                      <a:r>
                        <a:rPr lang="en-US" sz="1100" baseline="0" dirty="0" err="1">
                          <a:solidFill>
                            <a:schemeClr val="bg2"/>
                          </a:solidFill>
                        </a:rPr>
                        <a:t>pravilnega</a:t>
                      </a:r>
                      <a:r>
                        <a:rPr lang="en-US" sz="1100" baseline="0" dirty="0">
                          <a:solidFill>
                            <a:schemeClr val="bg2"/>
                          </a:solidFill>
                        </a:rPr>
                        <a:t> </a:t>
                      </a:r>
                      <a:r>
                        <a:rPr lang="en-US" sz="1100" baseline="0" dirty="0" err="1">
                          <a:solidFill>
                            <a:schemeClr val="bg2"/>
                          </a:solidFill>
                        </a:rPr>
                        <a:t>prepoznavanja</a:t>
                      </a:r>
                      <a:r>
                        <a:rPr lang="en-US" sz="1100" baseline="0" dirty="0">
                          <a:solidFill>
                            <a:schemeClr val="bg2"/>
                          </a:solidFill>
                        </a:rPr>
                        <a:t> </a:t>
                      </a:r>
                      <a:r>
                        <a:rPr lang="en-US" sz="1100" baseline="0" dirty="0" err="1">
                          <a:solidFill>
                            <a:schemeClr val="bg2"/>
                          </a:solidFill>
                        </a:rPr>
                        <a:t>sporočila</a:t>
                      </a:r>
                      <a:r>
                        <a:rPr lang="en-US" sz="1100" baseline="0" dirty="0">
                          <a:solidFill>
                            <a:schemeClr val="bg2"/>
                          </a:solidFill>
                        </a:rPr>
                        <a:t> </a:t>
                      </a:r>
                      <a:r>
                        <a:rPr lang="en-US" sz="1100" baseline="0" dirty="0" err="1">
                          <a:solidFill>
                            <a:schemeClr val="bg2"/>
                          </a:solidFill>
                        </a:rPr>
                        <a:t>na</a:t>
                      </a:r>
                      <a:r>
                        <a:rPr lang="en-US" sz="1100" baseline="0" dirty="0">
                          <a:solidFill>
                            <a:schemeClr val="bg2"/>
                          </a:solidFill>
                        </a:rPr>
                        <a:t> </a:t>
                      </a:r>
                      <a:r>
                        <a:rPr lang="en-US" sz="1100" baseline="0" dirty="0" err="1">
                          <a:solidFill>
                            <a:schemeClr val="bg2"/>
                          </a:solidFill>
                        </a:rPr>
                        <a:t>osnovi</a:t>
                      </a:r>
                      <a:r>
                        <a:rPr lang="en-US" sz="1100" baseline="0" dirty="0">
                          <a:solidFill>
                            <a:schemeClr val="bg2"/>
                          </a:solidFill>
                        </a:rPr>
                        <a:t> </a:t>
                      </a:r>
                      <a:r>
                        <a:rPr lang="en-US" sz="1100" baseline="0" dirty="0" err="1">
                          <a:solidFill>
                            <a:schemeClr val="bg2"/>
                          </a:solidFill>
                        </a:rPr>
                        <a:t>trditev</a:t>
                      </a:r>
                      <a:r>
                        <a:rPr lang="en-US" sz="1100" baseline="0" dirty="0">
                          <a:solidFill>
                            <a:schemeClr val="bg2"/>
                          </a:solidFill>
                        </a:rPr>
                        <a:t>, </a:t>
                      </a:r>
                      <a:r>
                        <a:rPr lang="en-US" sz="1100" baseline="0" dirty="0" err="1">
                          <a:solidFill>
                            <a:schemeClr val="bg2"/>
                          </a:solidFill>
                        </a:rPr>
                        <a:t>vezanih</a:t>
                      </a:r>
                      <a:r>
                        <a:rPr lang="en-US" sz="1100" baseline="0" dirty="0">
                          <a:solidFill>
                            <a:schemeClr val="bg2"/>
                          </a:solidFill>
                        </a:rPr>
                        <a:t> </a:t>
                      </a:r>
                      <a:r>
                        <a:rPr lang="en-US" sz="1100" baseline="0" dirty="0" err="1">
                          <a:solidFill>
                            <a:schemeClr val="bg2"/>
                          </a:solidFill>
                        </a:rPr>
                        <a:t>na</a:t>
                      </a:r>
                      <a:r>
                        <a:rPr lang="en-US" sz="1100" baseline="0" dirty="0">
                          <a:solidFill>
                            <a:schemeClr val="bg2"/>
                          </a:solidFill>
                        </a:rPr>
                        <a:t> </a:t>
                      </a:r>
                      <a:r>
                        <a:rPr lang="en-US" sz="1100" baseline="0" dirty="0" err="1">
                          <a:solidFill>
                            <a:schemeClr val="bg2"/>
                          </a:solidFill>
                        </a:rPr>
                        <a:t>citirana</a:t>
                      </a:r>
                      <a:r>
                        <a:rPr lang="en-US" sz="1100" baseline="0" dirty="0">
                          <a:solidFill>
                            <a:schemeClr val="bg2"/>
                          </a:solidFill>
                        </a:rPr>
                        <a:t> </a:t>
                      </a:r>
                      <a:r>
                        <a:rPr lang="en-US" sz="1100" baseline="0" dirty="0" err="1">
                          <a:solidFill>
                            <a:schemeClr val="bg2"/>
                          </a:solidFill>
                        </a:rPr>
                        <a:t>sporočila</a:t>
                      </a:r>
                      <a:r>
                        <a:rPr lang="en-US" sz="1100" baseline="0" dirty="0">
                          <a:solidFill>
                            <a:schemeClr val="bg2"/>
                          </a:solidFill>
                        </a:rPr>
                        <a:t> v TV </a:t>
                      </a:r>
                      <a:r>
                        <a:rPr lang="en-US" sz="1100" baseline="0" dirty="0" err="1">
                          <a:solidFill>
                            <a:schemeClr val="bg2"/>
                          </a:solidFill>
                        </a:rPr>
                        <a:t>oglasih</a:t>
                      </a:r>
                      <a:r>
                        <a:rPr lang="en-US" sz="1100" baseline="0" dirty="0">
                          <a:solidFill>
                            <a:schemeClr val="bg2"/>
                          </a:solidFill>
                        </a:rPr>
                        <a:t>. </a:t>
                      </a:r>
                      <a:r>
                        <a:rPr lang="en-US" sz="1100" baseline="0" dirty="0" err="1">
                          <a:solidFill>
                            <a:schemeClr val="bg2"/>
                          </a:solidFill>
                        </a:rPr>
                        <a:t>Priklicu</a:t>
                      </a:r>
                      <a:r>
                        <a:rPr lang="en-US" sz="1100" baseline="0" dirty="0">
                          <a:solidFill>
                            <a:schemeClr val="bg2"/>
                          </a:solidFill>
                        </a:rPr>
                        <a:t> </a:t>
                      </a:r>
                      <a:r>
                        <a:rPr lang="en-US" sz="1100" baseline="0" dirty="0" err="1">
                          <a:solidFill>
                            <a:schemeClr val="bg2"/>
                          </a:solidFill>
                        </a:rPr>
                        <a:t>oglasa</a:t>
                      </a:r>
                      <a:r>
                        <a:rPr lang="en-US" sz="1100" baseline="0" dirty="0">
                          <a:solidFill>
                            <a:schemeClr val="bg2"/>
                          </a:solidFill>
                        </a:rPr>
                        <a:t> </a:t>
                      </a:r>
                      <a:r>
                        <a:rPr lang="en-US" sz="1100" baseline="0" dirty="0" err="1">
                          <a:solidFill>
                            <a:schemeClr val="bg2"/>
                          </a:solidFill>
                        </a:rPr>
                        <a:t>je</a:t>
                      </a:r>
                      <a:r>
                        <a:rPr lang="en-US" sz="1100" baseline="0" dirty="0">
                          <a:solidFill>
                            <a:schemeClr val="bg2"/>
                          </a:solidFill>
                        </a:rPr>
                        <a:t> </a:t>
                      </a:r>
                      <a:r>
                        <a:rPr lang="en-US" sz="1100" baseline="0" dirty="0" err="1">
                          <a:solidFill>
                            <a:schemeClr val="bg2"/>
                          </a:solidFill>
                        </a:rPr>
                        <a:t>prištet</a:t>
                      </a:r>
                      <a:r>
                        <a:rPr lang="en-US" sz="1100" baseline="0" dirty="0">
                          <a:solidFill>
                            <a:schemeClr val="bg2"/>
                          </a:solidFill>
                        </a:rPr>
                        <a:t> (</a:t>
                      </a:r>
                      <a:r>
                        <a:rPr lang="en-US" sz="1100" baseline="0" dirty="0" err="1">
                          <a:solidFill>
                            <a:schemeClr val="bg2"/>
                          </a:solidFill>
                        </a:rPr>
                        <a:t>odštet</a:t>
                      </a:r>
                      <a:r>
                        <a:rPr lang="en-US" sz="1100" baseline="0" dirty="0">
                          <a:solidFill>
                            <a:schemeClr val="bg2"/>
                          </a:solidFill>
                        </a:rPr>
                        <a:t>) </a:t>
                      </a:r>
                      <a:r>
                        <a:rPr lang="en-US" sz="1100" baseline="0" dirty="0" err="1">
                          <a:solidFill>
                            <a:schemeClr val="bg2"/>
                          </a:solidFill>
                        </a:rPr>
                        <a:t>rezultat</a:t>
                      </a:r>
                      <a:r>
                        <a:rPr lang="en-US" sz="1100" baseline="0" dirty="0">
                          <a:solidFill>
                            <a:schemeClr val="bg2"/>
                          </a:solidFill>
                        </a:rPr>
                        <a:t> </a:t>
                      </a:r>
                      <a:r>
                        <a:rPr lang="en-US" sz="1100" baseline="0" dirty="0" err="1">
                          <a:solidFill>
                            <a:schemeClr val="bg2"/>
                          </a:solidFill>
                        </a:rPr>
                        <a:t>kompozitnega</a:t>
                      </a:r>
                      <a:r>
                        <a:rPr lang="en-US" sz="1100" baseline="0" dirty="0">
                          <a:solidFill>
                            <a:schemeClr val="bg2"/>
                          </a:solidFill>
                        </a:rPr>
                        <a:t> </a:t>
                      </a:r>
                      <a:r>
                        <a:rPr lang="en-US" sz="1100" baseline="0" dirty="0" err="1">
                          <a:solidFill>
                            <a:schemeClr val="bg2"/>
                          </a:solidFill>
                        </a:rPr>
                        <a:t>indikatorja</a:t>
                      </a:r>
                      <a:r>
                        <a:rPr lang="en-US" sz="1100" baseline="0" dirty="0">
                          <a:solidFill>
                            <a:schemeClr val="bg2"/>
                          </a:solidFill>
                        </a:rPr>
                        <a:t>.</a:t>
                      </a:r>
                      <a:endParaRPr lang="sl-SI" sz="110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186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l-SI" sz="1200"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70003171"/>
              </p:ext>
            </p:extLst>
          </p:nvPr>
        </p:nvGraphicFramePr>
        <p:xfrm>
          <a:off x="3336896" y="118491"/>
          <a:ext cx="5459441" cy="4271293"/>
        </p:xfrm>
        <a:graphic>
          <a:graphicData uri="http://schemas.openxmlformats.org/drawingml/2006/table">
            <a:tbl>
              <a:tblPr firstRow="1" bandRow="1">
                <a:tableStyleId>{2D5ABB26-0587-4C30-8999-92F81FD0307C}</a:tableStyleId>
              </a:tblPr>
              <a:tblGrid>
                <a:gridCol w="600104">
                  <a:extLst>
                    <a:ext uri="{9D8B030D-6E8A-4147-A177-3AD203B41FA5}">
                      <a16:colId xmlns:a16="http://schemas.microsoft.com/office/drawing/2014/main" xmlns="" val="20000"/>
                    </a:ext>
                  </a:extLst>
                </a:gridCol>
                <a:gridCol w="1308100">
                  <a:extLst>
                    <a:ext uri="{9D8B030D-6E8A-4147-A177-3AD203B41FA5}">
                      <a16:colId xmlns:a16="http://schemas.microsoft.com/office/drawing/2014/main" xmlns="" val="20001"/>
                    </a:ext>
                  </a:extLst>
                </a:gridCol>
                <a:gridCol w="2463800">
                  <a:extLst>
                    <a:ext uri="{9D8B030D-6E8A-4147-A177-3AD203B41FA5}">
                      <a16:colId xmlns:a16="http://schemas.microsoft.com/office/drawing/2014/main" xmlns="" val="20002"/>
                    </a:ext>
                  </a:extLst>
                </a:gridCol>
                <a:gridCol w="1087437">
                  <a:extLst>
                    <a:ext uri="{9D8B030D-6E8A-4147-A177-3AD203B41FA5}">
                      <a16:colId xmlns:a16="http://schemas.microsoft.com/office/drawing/2014/main" xmlns="" val="20003"/>
                    </a:ext>
                  </a:extLst>
                </a:gridCol>
              </a:tblGrid>
              <a:tr h="796573">
                <a:tc>
                  <a:txBody>
                    <a:bodyPr/>
                    <a:lstStyle/>
                    <a:p>
                      <a:r>
                        <a:rPr lang="en-US" sz="1000" dirty="0"/>
                        <a:t>CILJ 1</a:t>
                      </a:r>
                    </a:p>
                  </a:txBody>
                  <a:tcPr/>
                </a:tc>
                <a:tc>
                  <a:txBody>
                    <a:bodyPr/>
                    <a:lstStyle/>
                    <a:p>
                      <a:r>
                        <a:rPr lang="en-US" sz="1000" b="1" dirty="0" err="1"/>
                        <a:t>Opaženost</a:t>
                      </a:r>
                      <a:r>
                        <a:rPr lang="en-US" sz="1000" b="1" dirty="0"/>
                        <a:t> </a:t>
                      </a:r>
                      <a:r>
                        <a:rPr lang="en-US" sz="1000" b="1" dirty="0" err="1"/>
                        <a:t>kampanje</a:t>
                      </a:r>
                      <a:r>
                        <a:rPr lang="en-US" sz="1000" b="1" dirty="0"/>
                        <a:t> </a:t>
                      </a:r>
                      <a:r>
                        <a:rPr lang="en-US" sz="1000" b="1" dirty="0" err="1"/>
                        <a:t>vsaj</a:t>
                      </a:r>
                      <a:r>
                        <a:rPr lang="en-US" sz="1000" b="1" dirty="0"/>
                        <a:t> </a:t>
                      </a:r>
                      <a:r>
                        <a:rPr lang="en-US" sz="1000" b="1" dirty="0" err="1"/>
                        <a:t>enaka</a:t>
                      </a:r>
                      <a:r>
                        <a:rPr lang="en-US" sz="1000" b="1" dirty="0"/>
                        <a:t> </a:t>
                      </a:r>
                      <a:r>
                        <a:rPr lang="en-US" sz="1000" b="1" dirty="0" err="1"/>
                        <a:t>predhodnim</a:t>
                      </a:r>
                      <a:r>
                        <a:rPr lang="en-US" sz="1000" b="1" dirty="0"/>
                        <a:t> </a:t>
                      </a:r>
                      <a:r>
                        <a:rPr lang="en-US" sz="1000" b="1" dirty="0" err="1"/>
                        <a:t>kampanjam</a:t>
                      </a:r>
                      <a:r>
                        <a:rPr lang="en-US" sz="1000" b="1" dirty="0"/>
                        <a:t> (2015)</a:t>
                      </a:r>
                    </a:p>
                  </a:txBody>
                  <a:tcPr/>
                </a:tc>
                <a:tc>
                  <a:txBody>
                    <a:bodyPr/>
                    <a:lstStyle/>
                    <a:p>
                      <a:r>
                        <a:rPr lang="en-US" sz="1000" dirty="0"/>
                        <a:t>“</a:t>
                      </a:r>
                      <a:r>
                        <a:rPr lang="sl-SI" sz="1000" dirty="0"/>
                        <a:t>Ali ste v zadnjem času zaznali oglase ali druga sporočila, ki nagovarjajo potrošnike h kupovanju lokalno pridelane hrane?“</a:t>
                      </a:r>
                      <a:endParaRPr lang="en-US" sz="1000" b="0" dirty="0"/>
                    </a:p>
                  </a:txBody>
                  <a:tcPr/>
                </a:tc>
                <a:tc>
                  <a:txBody>
                    <a:bodyPr/>
                    <a:lstStyle/>
                    <a:p>
                      <a:r>
                        <a:rPr lang="en-US" sz="1000" noProof="0" dirty="0" err="1">
                          <a:solidFill>
                            <a:schemeClr val="tx1"/>
                          </a:solidFill>
                        </a:rPr>
                        <a:t>Odstotek</a:t>
                      </a:r>
                      <a:r>
                        <a:rPr lang="en-US" sz="1000" noProof="0" dirty="0">
                          <a:solidFill>
                            <a:schemeClr val="tx1"/>
                          </a:solidFill>
                        </a:rPr>
                        <a:t> </a:t>
                      </a:r>
                      <a:r>
                        <a:rPr lang="en-US" sz="1000" noProof="0" dirty="0" err="1">
                          <a:solidFill>
                            <a:schemeClr val="tx1"/>
                          </a:solidFill>
                        </a:rPr>
                        <a:t>odgovora</a:t>
                      </a:r>
                      <a:r>
                        <a:rPr lang="en-US" sz="1000" noProof="0" dirty="0">
                          <a:solidFill>
                            <a:schemeClr val="tx1"/>
                          </a:solidFill>
                        </a:rPr>
                        <a:t> “DA”</a:t>
                      </a:r>
                      <a:endParaRPr lang="en-US" sz="1000" dirty="0"/>
                    </a:p>
                  </a:txBody>
                  <a:tcPr/>
                </a:tc>
                <a:extLst>
                  <a:ext uri="{0D108BD9-81ED-4DB2-BD59-A6C34878D82A}">
                    <a16:rowId xmlns:a16="http://schemas.microsoft.com/office/drawing/2014/main" xmlns="" val="1526728511"/>
                  </a:ext>
                </a:extLst>
              </a:tr>
              <a:tr h="796573">
                <a:tc>
                  <a:txBody>
                    <a:bodyPr/>
                    <a:lstStyle/>
                    <a:p>
                      <a:r>
                        <a:rPr lang="en-US" sz="1000" dirty="0">
                          <a:solidFill>
                            <a:schemeClr val="tx1"/>
                          </a:solidFill>
                        </a:rPr>
                        <a:t>CILJ 11</a:t>
                      </a:r>
                    </a:p>
                  </a:txBody>
                  <a:tcPr/>
                </a:tc>
                <a:tc>
                  <a:txBody>
                    <a:bodyPr/>
                    <a:lstStyle/>
                    <a:p>
                      <a:r>
                        <a:rPr lang="sl-SI" sz="1000" b="1" kern="1200" noProof="0" dirty="0">
                          <a:solidFill>
                            <a:schemeClr val="tx1"/>
                          </a:solidFill>
                          <a:effectLst/>
                          <a:latin typeface="+mn-lt"/>
                          <a:ea typeface="+mn-ea"/>
                          <a:cs typeface="+mn-cs"/>
                        </a:rPr>
                        <a:t>Potrošnik pozna pomen sheme Izbrana kakovost – 30 %</a:t>
                      </a:r>
                    </a:p>
                  </a:txBody>
                  <a:tcPr/>
                </a:tc>
                <a:tc>
                  <a:txBody>
                    <a:bodyPr/>
                    <a:lstStyle/>
                    <a:p>
                      <a:r>
                        <a:rPr lang="sl-SI" sz="1000" dirty="0">
                          <a:solidFill>
                            <a:schemeClr val="tx1"/>
                          </a:solidFill>
                        </a:rPr>
                        <a:t>Ali poznate znak na spodnji sliki? </a:t>
                      </a:r>
                      <a:r>
                        <a:rPr lang="en-US" sz="1000" dirty="0">
                          <a:solidFill>
                            <a:schemeClr val="tx1"/>
                          </a:solidFill>
                        </a:rPr>
                        <a:t>(</a:t>
                      </a:r>
                      <a:r>
                        <a:rPr lang="en-US" sz="1000" dirty="0" err="1">
                          <a:solidFill>
                            <a:schemeClr val="tx1"/>
                          </a:solidFill>
                        </a:rPr>
                        <a:t>prikazan</a:t>
                      </a:r>
                      <a:r>
                        <a:rPr lang="en-US" sz="1000" dirty="0">
                          <a:solidFill>
                            <a:schemeClr val="tx1"/>
                          </a:solidFill>
                        </a:rPr>
                        <a:t> </a:t>
                      </a:r>
                      <a:r>
                        <a:rPr lang="en-US" sz="1000" dirty="0" err="1">
                          <a:solidFill>
                            <a:schemeClr val="tx1"/>
                          </a:solidFill>
                        </a:rPr>
                        <a:t>znak</a:t>
                      </a:r>
                      <a:r>
                        <a:rPr lang="en-US" sz="1000" dirty="0">
                          <a:solidFill>
                            <a:schemeClr val="tx1"/>
                          </a:solidFill>
                        </a:rPr>
                        <a:t> </a:t>
                      </a:r>
                      <a:r>
                        <a:rPr lang="en-US" sz="1000" dirty="0" err="1">
                          <a:solidFill>
                            <a:schemeClr val="tx1"/>
                          </a:solidFill>
                        </a:rPr>
                        <a:t>Izbrana</a:t>
                      </a:r>
                      <a:r>
                        <a:rPr lang="en-US" sz="1000" dirty="0">
                          <a:solidFill>
                            <a:schemeClr val="tx1"/>
                          </a:solidFill>
                        </a:rPr>
                        <a:t> </a:t>
                      </a:r>
                      <a:r>
                        <a:rPr lang="en-US" sz="1000" dirty="0" err="1">
                          <a:solidFill>
                            <a:schemeClr val="tx1"/>
                          </a:solidFill>
                        </a:rPr>
                        <a:t>kakovost</a:t>
                      </a:r>
                      <a:r>
                        <a:rPr lang="en-US" sz="1000" dirty="0">
                          <a:solidFill>
                            <a:schemeClr val="tx1"/>
                          </a:solidFill>
                        </a:rPr>
                        <a:t>)</a:t>
                      </a:r>
                    </a:p>
                    <a:p>
                      <a:r>
                        <a:rPr lang="en-US" sz="1000" i="1" dirty="0" err="1">
                          <a:solidFill>
                            <a:schemeClr val="tx1"/>
                          </a:solidFill>
                        </a:rPr>
                        <a:t>Če</a:t>
                      </a:r>
                      <a:r>
                        <a:rPr lang="en-US" sz="1000" i="1" dirty="0">
                          <a:solidFill>
                            <a:schemeClr val="tx1"/>
                          </a:solidFill>
                        </a:rPr>
                        <a:t> da: </a:t>
                      </a:r>
                      <a:r>
                        <a:rPr lang="sl-SI" sz="1000" kern="1200" dirty="0">
                          <a:solidFill>
                            <a:schemeClr val="tx1"/>
                          </a:solidFill>
                          <a:latin typeface="+mn-lt"/>
                          <a:ea typeface="+mn-ea"/>
                          <a:cs typeface="+mn-cs"/>
                        </a:rPr>
                        <a:t>Kaj predstavlja ta znak?</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spontane</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navedbe</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kodirane</a:t>
                      </a:r>
                      <a:r>
                        <a:rPr lang="en-US" sz="1000" kern="1200" dirty="0">
                          <a:solidFill>
                            <a:schemeClr val="tx1"/>
                          </a:solidFill>
                          <a:latin typeface="+mn-lt"/>
                          <a:ea typeface="+mn-ea"/>
                          <a:cs typeface="+mn-cs"/>
                        </a:rPr>
                        <a:t> v </a:t>
                      </a:r>
                      <a:r>
                        <a:rPr lang="en-US" sz="1000" kern="1200" dirty="0" err="1">
                          <a:solidFill>
                            <a:schemeClr val="tx1"/>
                          </a:solidFill>
                          <a:latin typeface="+mn-lt"/>
                          <a:ea typeface="+mn-ea"/>
                          <a:cs typeface="+mn-cs"/>
                        </a:rPr>
                        <a:t>tipične</a:t>
                      </a:r>
                      <a:r>
                        <a:rPr lang="en-US" sz="1000" kern="1200" dirty="0">
                          <a:solidFill>
                            <a:schemeClr val="tx1"/>
                          </a:solidFill>
                          <a:latin typeface="+mn-lt"/>
                          <a:ea typeface="+mn-ea"/>
                          <a:cs typeface="+mn-cs"/>
                        </a:rPr>
                        <a:t> </a:t>
                      </a:r>
                      <a:r>
                        <a:rPr lang="en-US" sz="1000" kern="1200" dirty="0" err="1">
                          <a:solidFill>
                            <a:schemeClr val="tx1"/>
                          </a:solidFill>
                          <a:latin typeface="+mn-lt"/>
                          <a:ea typeface="+mn-ea"/>
                          <a:cs typeface="+mn-cs"/>
                        </a:rPr>
                        <a:t>odgovore</a:t>
                      </a:r>
                      <a:r>
                        <a:rPr lang="en-US" sz="1000" kern="1200" dirty="0">
                          <a:solidFill>
                            <a:schemeClr val="tx1"/>
                          </a:solidFill>
                          <a:latin typeface="+mn-lt"/>
                          <a:ea typeface="+mn-ea"/>
                          <a:cs typeface="+mn-cs"/>
                        </a:rPr>
                        <a:t> in </a:t>
                      </a:r>
                      <a:r>
                        <a:rPr lang="en-US" sz="1000" kern="1200" dirty="0" err="1">
                          <a:solidFill>
                            <a:schemeClr val="tx1"/>
                          </a:solidFill>
                          <a:latin typeface="+mn-lt"/>
                          <a:ea typeface="+mn-ea"/>
                          <a:cs typeface="+mn-cs"/>
                        </a:rPr>
                        <a:t>razvrščene</a:t>
                      </a:r>
                      <a:r>
                        <a:rPr lang="en-US" sz="1000" kern="1200" dirty="0">
                          <a:solidFill>
                            <a:schemeClr val="tx1"/>
                          </a:solidFill>
                          <a:latin typeface="+mn-lt"/>
                          <a:ea typeface="+mn-ea"/>
                          <a:cs typeface="+mn-cs"/>
                        </a:rPr>
                        <a:t> v </a:t>
                      </a:r>
                      <a:r>
                        <a:rPr lang="en-US" sz="1000" kern="1200" dirty="0" err="1">
                          <a:solidFill>
                            <a:schemeClr val="tx1"/>
                          </a:solidFill>
                          <a:latin typeface="+mn-lt"/>
                          <a:ea typeface="+mn-ea"/>
                          <a:cs typeface="+mn-cs"/>
                        </a:rPr>
                        <a:t>pravilne</a:t>
                      </a:r>
                      <a:r>
                        <a:rPr lang="en-US" sz="1000" kern="1200" dirty="0">
                          <a:solidFill>
                            <a:schemeClr val="tx1"/>
                          </a:solidFill>
                          <a:latin typeface="+mn-lt"/>
                          <a:ea typeface="+mn-ea"/>
                          <a:cs typeface="+mn-cs"/>
                        </a:rPr>
                        <a:t> in </a:t>
                      </a:r>
                      <a:r>
                        <a:rPr lang="en-US" sz="1000" kern="1200" dirty="0" err="1">
                          <a:solidFill>
                            <a:schemeClr val="tx1"/>
                          </a:solidFill>
                          <a:latin typeface="+mn-lt"/>
                          <a:ea typeface="+mn-ea"/>
                          <a:cs typeface="+mn-cs"/>
                        </a:rPr>
                        <a:t>nepravilne</a:t>
                      </a:r>
                      <a:r>
                        <a:rPr lang="en-US" sz="1000" kern="1200" dirty="0">
                          <a:solidFill>
                            <a:schemeClr val="tx1"/>
                          </a:solidFill>
                          <a:latin typeface="+mn-lt"/>
                          <a:ea typeface="+mn-ea"/>
                          <a:cs typeface="+mn-cs"/>
                        </a:rPr>
                        <a:t>)</a:t>
                      </a:r>
                      <a:endParaRPr lang="sl-SI" sz="1000" kern="1200" dirty="0">
                        <a:solidFill>
                          <a:schemeClr val="tx1"/>
                        </a:solidFill>
                        <a:latin typeface="+mn-lt"/>
                        <a:ea typeface="+mn-ea"/>
                        <a:cs typeface="+mn-cs"/>
                      </a:endParaRPr>
                    </a:p>
                  </a:txBody>
                  <a:tcPr/>
                </a:tc>
                <a:tc>
                  <a:txBody>
                    <a:bodyPr/>
                    <a:lstStyle/>
                    <a:p>
                      <a:r>
                        <a:rPr lang="en-US" sz="1000" noProof="0" dirty="0" err="1">
                          <a:solidFill>
                            <a:schemeClr val="tx1"/>
                          </a:solidFill>
                        </a:rPr>
                        <a:t>Odstotek</a:t>
                      </a:r>
                      <a:r>
                        <a:rPr lang="en-US" sz="1000" noProof="0" dirty="0">
                          <a:solidFill>
                            <a:schemeClr val="tx1"/>
                          </a:solidFill>
                        </a:rPr>
                        <a:t> </a:t>
                      </a:r>
                      <a:r>
                        <a:rPr lang="en-US" sz="1000" noProof="0" dirty="0" err="1">
                          <a:solidFill>
                            <a:schemeClr val="tx1"/>
                          </a:solidFill>
                        </a:rPr>
                        <a:t>vseh</a:t>
                      </a:r>
                      <a:r>
                        <a:rPr lang="en-US" sz="1000" noProof="0" dirty="0">
                          <a:solidFill>
                            <a:schemeClr val="tx1"/>
                          </a:solidFill>
                        </a:rPr>
                        <a:t>, </a:t>
                      </a:r>
                      <a:r>
                        <a:rPr lang="en-US" sz="1000" noProof="0" dirty="0" err="1">
                          <a:solidFill>
                            <a:schemeClr val="tx1"/>
                          </a:solidFill>
                        </a:rPr>
                        <a:t>ki</a:t>
                      </a:r>
                      <a:r>
                        <a:rPr lang="en-US" sz="1000" noProof="0" dirty="0">
                          <a:solidFill>
                            <a:schemeClr val="tx1"/>
                          </a:solidFill>
                        </a:rPr>
                        <a:t> </a:t>
                      </a:r>
                      <a:r>
                        <a:rPr lang="en-US" sz="1000" noProof="0" dirty="0" err="1">
                          <a:solidFill>
                            <a:schemeClr val="tx1"/>
                          </a:solidFill>
                        </a:rPr>
                        <a:t>prepoznajo</a:t>
                      </a:r>
                      <a:r>
                        <a:rPr lang="en-US" sz="1000" noProof="0" dirty="0">
                          <a:solidFill>
                            <a:schemeClr val="tx1"/>
                          </a:solidFill>
                        </a:rPr>
                        <a:t> </a:t>
                      </a:r>
                      <a:r>
                        <a:rPr lang="en-US" sz="1000" noProof="0" dirty="0" err="1">
                          <a:solidFill>
                            <a:schemeClr val="tx1"/>
                          </a:solidFill>
                        </a:rPr>
                        <a:t>hkrati</a:t>
                      </a:r>
                      <a:r>
                        <a:rPr lang="en-US" sz="1000" noProof="0" dirty="0">
                          <a:solidFill>
                            <a:schemeClr val="tx1"/>
                          </a:solidFill>
                        </a:rPr>
                        <a:t> in </a:t>
                      </a:r>
                      <a:r>
                        <a:rPr lang="en-US" sz="1000" noProof="0" dirty="0" err="1">
                          <a:solidFill>
                            <a:schemeClr val="tx1"/>
                          </a:solidFill>
                        </a:rPr>
                        <a:t>pravilno</a:t>
                      </a:r>
                      <a:r>
                        <a:rPr lang="en-US" sz="1000" noProof="0" dirty="0">
                          <a:solidFill>
                            <a:schemeClr val="tx1"/>
                          </a:solidFill>
                        </a:rPr>
                        <a:t> </a:t>
                      </a:r>
                      <a:r>
                        <a:rPr lang="en-US" sz="1000" noProof="0" dirty="0" err="1">
                          <a:solidFill>
                            <a:schemeClr val="tx1"/>
                          </a:solidFill>
                        </a:rPr>
                        <a:t>interpretirajo</a:t>
                      </a:r>
                      <a:r>
                        <a:rPr lang="en-US" sz="1000" noProof="0" dirty="0">
                          <a:solidFill>
                            <a:schemeClr val="tx1"/>
                          </a:solidFill>
                        </a:rPr>
                        <a:t> </a:t>
                      </a:r>
                      <a:r>
                        <a:rPr lang="en-US" sz="1000" noProof="0" dirty="0" err="1">
                          <a:solidFill>
                            <a:schemeClr val="tx1"/>
                          </a:solidFill>
                        </a:rPr>
                        <a:t>pomen</a:t>
                      </a:r>
                      <a:r>
                        <a:rPr lang="en-US" sz="1000" noProof="0" dirty="0">
                          <a:solidFill>
                            <a:schemeClr val="tx1"/>
                          </a:solidFill>
                        </a:rPr>
                        <a:t> </a:t>
                      </a:r>
                      <a:r>
                        <a:rPr lang="en-US" sz="1000" noProof="0" dirty="0" err="1">
                          <a:solidFill>
                            <a:schemeClr val="tx1"/>
                          </a:solidFill>
                        </a:rPr>
                        <a:t>znaka</a:t>
                      </a:r>
                      <a:endParaRPr lang="sl-SI" sz="1000" noProof="0" dirty="0">
                        <a:solidFill>
                          <a:schemeClr val="tx1"/>
                        </a:solidFill>
                      </a:endParaRPr>
                    </a:p>
                  </a:txBody>
                  <a:tcPr/>
                </a:tc>
                <a:extLst>
                  <a:ext uri="{0D108BD9-81ED-4DB2-BD59-A6C34878D82A}">
                    <a16:rowId xmlns:a16="http://schemas.microsoft.com/office/drawing/2014/main" xmlns="" val="10001"/>
                  </a:ext>
                </a:extLst>
              </a:tr>
              <a:tr h="796573">
                <a:tc>
                  <a:txBody>
                    <a:bodyPr/>
                    <a:lstStyle/>
                    <a:p>
                      <a:r>
                        <a:rPr lang="en-US" sz="1000" dirty="0">
                          <a:solidFill>
                            <a:schemeClr val="tx1"/>
                          </a:solidFill>
                        </a:rPr>
                        <a:t>CILJ 12</a:t>
                      </a:r>
                    </a:p>
                  </a:txBody>
                  <a:tcPr/>
                </a:tc>
                <a:tc>
                  <a:txBody>
                    <a:bodyPr/>
                    <a:lstStyle/>
                    <a:p>
                      <a:r>
                        <a:rPr lang="sl-SI" sz="1000" b="1" kern="1200" noProof="0" dirty="0">
                          <a:solidFill>
                            <a:schemeClr val="tx1"/>
                          </a:solidFill>
                          <a:effectLst/>
                          <a:latin typeface="+mn-lt"/>
                          <a:ea typeface="+mn-ea"/>
                          <a:cs typeface="+mn-cs"/>
                        </a:rPr>
                        <a:t>Priklic in prenos sporočila promocije »izbrana kakovost – Slovenija« za mleko in mlečne izdelke –  za 5 %</a:t>
                      </a:r>
                    </a:p>
                  </a:txBody>
                  <a:tcPr/>
                </a:tc>
                <a:tc>
                  <a:txBody>
                    <a:bodyPr/>
                    <a:lstStyle/>
                    <a:p>
                      <a:r>
                        <a:rPr lang="sl-SI" sz="1000" b="0" noProof="0" dirty="0">
                          <a:solidFill>
                            <a:schemeClr val="tx1"/>
                          </a:solidFill>
                        </a:rPr>
                        <a:t>Mleko je 100% pridelano in predelano v Sloveniji.</a:t>
                      </a:r>
                    </a:p>
                    <a:p>
                      <a:pPr marL="0" indent="0">
                        <a:buFont typeface="Arial" panose="020B0604020202020204" pitchFamily="34" charset="0"/>
                        <a:buNone/>
                      </a:pPr>
                      <a:r>
                        <a:rPr lang="sl-SI" sz="1000" b="0" noProof="0" dirty="0">
                          <a:solidFill>
                            <a:schemeClr val="tx1"/>
                          </a:solidFill>
                        </a:rPr>
                        <a:t>Mleko ohrana svojo mikrobiološko kakovost.</a:t>
                      </a:r>
                    </a:p>
                    <a:p>
                      <a:pPr marL="0" indent="0">
                        <a:buFont typeface="Arial" panose="020B0604020202020204" pitchFamily="34" charset="0"/>
                        <a:buNone/>
                      </a:pPr>
                      <a:r>
                        <a:rPr lang="en-US" sz="1000" b="0" noProof="0" dirty="0">
                          <a:solidFill>
                            <a:schemeClr val="tx1"/>
                          </a:solidFill>
                        </a:rPr>
                        <a:t>M</a:t>
                      </a:r>
                      <a:r>
                        <a:rPr lang="sl-SI" sz="1000" b="0" noProof="0" dirty="0">
                          <a:solidFill>
                            <a:schemeClr val="tx1"/>
                          </a:solidFill>
                        </a:rPr>
                        <a:t>lekarne so sodobno opremljene.</a:t>
                      </a:r>
                    </a:p>
                    <a:p>
                      <a:pPr marL="0" indent="0">
                        <a:buFont typeface="Arial" panose="020B0604020202020204" pitchFamily="34" charset="0"/>
                        <a:buNone/>
                      </a:pPr>
                      <a:r>
                        <a:rPr lang="sl-SI" sz="1000" b="0" noProof="0" dirty="0">
                          <a:solidFill>
                            <a:schemeClr val="tx1"/>
                          </a:solidFill>
                        </a:rPr>
                        <a:t>Mleko pride iz pašnikov v mlekarne po najkrajši poti.</a:t>
                      </a:r>
                    </a:p>
                    <a:p>
                      <a:pPr marL="0" indent="0">
                        <a:buFont typeface="Arial" panose="020B0604020202020204" pitchFamily="34" charset="0"/>
                        <a:buNone/>
                      </a:pPr>
                      <a:r>
                        <a:rPr lang="sl-SI" sz="1000" b="0" noProof="0" dirty="0">
                          <a:solidFill>
                            <a:schemeClr val="tx1"/>
                          </a:solidFill>
                        </a:rPr>
                        <a:t>Krave so hranjene s krmo slovenskega porekla.*</a:t>
                      </a:r>
                    </a:p>
                  </a:txBody>
                  <a:tcPr/>
                </a:tc>
                <a:tc>
                  <a:txBody>
                    <a:bodyPr/>
                    <a:lstStyle/>
                    <a:p>
                      <a:r>
                        <a:rPr lang="en-US" sz="1000" noProof="0" dirty="0">
                          <a:solidFill>
                            <a:schemeClr val="tx1"/>
                          </a:solidFill>
                        </a:rPr>
                        <a:t>5= DOBRO</a:t>
                      </a:r>
                    </a:p>
                    <a:p>
                      <a:r>
                        <a:rPr lang="en-US" sz="1000" noProof="0" dirty="0">
                          <a:solidFill>
                            <a:schemeClr val="tx1"/>
                          </a:solidFill>
                        </a:rPr>
                        <a:t>6-8 = SREDNJE</a:t>
                      </a:r>
                    </a:p>
                    <a:p>
                      <a:r>
                        <a:rPr lang="en-US" sz="1000" noProof="0" dirty="0">
                          <a:solidFill>
                            <a:schemeClr val="tx1"/>
                          </a:solidFill>
                        </a:rPr>
                        <a:t>9-10 = SLABO</a:t>
                      </a:r>
                      <a:endParaRPr lang="sl-SI" sz="1000" noProof="0" dirty="0">
                        <a:solidFill>
                          <a:schemeClr val="tx1"/>
                        </a:solidFill>
                      </a:endParaRPr>
                    </a:p>
                    <a:p>
                      <a:r>
                        <a:rPr lang="en-US" sz="1000" noProof="0" dirty="0">
                          <a:solidFill>
                            <a:schemeClr val="tx1"/>
                          </a:solidFill>
                        </a:rPr>
                        <a:t>+</a:t>
                      </a:r>
                    </a:p>
                    <a:p>
                      <a:r>
                        <a:rPr lang="en-US" sz="1000" noProof="0" dirty="0" err="1">
                          <a:solidFill>
                            <a:schemeClr val="tx1"/>
                          </a:solidFill>
                        </a:rPr>
                        <a:t>Odstotek</a:t>
                      </a:r>
                      <a:r>
                        <a:rPr lang="en-US" sz="1000" noProof="0" dirty="0">
                          <a:solidFill>
                            <a:schemeClr val="tx1"/>
                          </a:solidFill>
                        </a:rPr>
                        <a:t> </a:t>
                      </a:r>
                      <a:r>
                        <a:rPr lang="en-US" sz="1000" noProof="0" dirty="0" err="1">
                          <a:solidFill>
                            <a:schemeClr val="tx1"/>
                          </a:solidFill>
                        </a:rPr>
                        <a:t>priklica</a:t>
                      </a:r>
                      <a:r>
                        <a:rPr lang="en-US" sz="1000" noProof="0" dirty="0">
                          <a:solidFill>
                            <a:schemeClr val="tx1"/>
                          </a:solidFill>
                        </a:rPr>
                        <a:t> TV </a:t>
                      </a:r>
                      <a:r>
                        <a:rPr lang="en-US" sz="1000" noProof="0" dirty="0" err="1">
                          <a:solidFill>
                            <a:schemeClr val="tx1"/>
                          </a:solidFill>
                        </a:rPr>
                        <a:t>oglasa</a:t>
                      </a:r>
                      <a:endParaRPr lang="sl-SI" sz="1000" noProof="0" dirty="0">
                        <a:solidFill>
                          <a:schemeClr val="tx1"/>
                        </a:solidFill>
                      </a:endParaRPr>
                    </a:p>
                  </a:txBody>
                  <a:tcPr/>
                </a:tc>
                <a:extLst>
                  <a:ext uri="{0D108BD9-81ED-4DB2-BD59-A6C34878D82A}">
                    <a16:rowId xmlns:a16="http://schemas.microsoft.com/office/drawing/2014/main" xmlns="" val="10002"/>
                  </a:ext>
                </a:extLst>
              </a:tr>
              <a:tr h="796573">
                <a:tc>
                  <a:txBody>
                    <a:bodyPr/>
                    <a:lstStyle/>
                    <a:p>
                      <a:r>
                        <a:rPr lang="en-US" sz="1000" dirty="0">
                          <a:solidFill>
                            <a:schemeClr val="tx1"/>
                          </a:solidFill>
                        </a:rPr>
                        <a:t>CILJ 13</a:t>
                      </a:r>
                    </a:p>
                  </a:txBody>
                  <a:tcPr/>
                </a:tc>
                <a:tc>
                  <a:txBody>
                    <a:bodyPr/>
                    <a:lstStyle/>
                    <a:p>
                      <a:pPr marL="0" algn="l" defTabSz="457200" rtl="0" eaLnBrk="1" latinLnBrk="0" hangingPunct="1"/>
                      <a:r>
                        <a:rPr lang="sl-SI" sz="1000" b="1" kern="1200" noProof="0" dirty="0">
                          <a:solidFill>
                            <a:schemeClr val="tx1"/>
                          </a:solidFill>
                          <a:effectLst/>
                          <a:latin typeface="+mn-lt"/>
                          <a:ea typeface="+mn-ea"/>
                          <a:cs typeface="+mn-cs"/>
                        </a:rPr>
                        <a:t>Priklic in prenos sporočila promocije »izbrana kakovost – Slovenija« za goveje in perutninsko meso in mesne izdelke – za 5 %</a:t>
                      </a:r>
                    </a:p>
                  </a:txBody>
                  <a:tcPr/>
                </a:tc>
                <a:tc>
                  <a:txBody>
                    <a:bodyPr/>
                    <a:lstStyle/>
                    <a:p>
                      <a:r>
                        <a:rPr lang="sl-SI" sz="1000" b="0" kern="1200" noProof="0" dirty="0">
                          <a:solidFill>
                            <a:schemeClr val="tx1"/>
                          </a:solidFill>
                          <a:effectLst/>
                          <a:latin typeface="+mn-lt"/>
                          <a:ea typeface="+mn-ea"/>
                          <a:cs typeface="+mn-cs"/>
                        </a:rPr>
                        <a:t>Živali so vzrejene v Sloveniji.</a:t>
                      </a:r>
                    </a:p>
                    <a:p>
                      <a:r>
                        <a:rPr lang="sl-SI" sz="1000" b="0" kern="1200" noProof="0" dirty="0">
                          <a:solidFill>
                            <a:schemeClr val="tx1"/>
                          </a:solidFill>
                          <a:effectLst/>
                          <a:latin typeface="+mn-lt"/>
                          <a:ea typeface="+mn-ea"/>
                          <a:cs typeface="+mn-cs"/>
                        </a:rPr>
                        <a:t>Živali so hranjene z naravno krmo.</a:t>
                      </a:r>
                    </a:p>
                    <a:p>
                      <a:r>
                        <a:rPr lang="sl-SI" sz="1000" b="0" kern="1200" noProof="0" dirty="0">
                          <a:solidFill>
                            <a:schemeClr val="tx1"/>
                          </a:solidFill>
                          <a:effectLst/>
                          <a:latin typeface="+mn-lt"/>
                          <a:ea typeface="+mn-ea"/>
                          <a:cs typeface="+mn-cs"/>
                        </a:rPr>
                        <a:t>Meso je predelano po najvišjih standardih.</a:t>
                      </a:r>
                    </a:p>
                    <a:p>
                      <a:r>
                        <a:rPr lang="sl-SI" sz="1000" b="0" kern="1200" noProof="0" dirty="0">
                          <a:solidFill>
                            <a:schemeClr val="tx1"/>
                          </a:solidFill>
                          <a:effectLst/>
                          <a:latin typeface="+mn-lt"/>
                          <a:ea typeface="+mn-ea"/>
                          <a:cs typeface="+mn-cs"/>
                        </a:rPr>
                        <a:t>Meso pride do potrošnikov po najkrajši poti.</a:t>
                      </a:r>
                    </a:p>
                    <a:p>
                      <a:r>
                        <a:rPr lang="en-US" sz="1000" b="0" kern="1200" noProof="0" dirty="0">
                          <a:solidFill>
                            <a:schemeClr val="tx1"/>
                          </a:solidFill>
                          <a:effectLst/>
                          <a:latin typeface="+mn-lt"/>
                          <a:ea typeface="+mn-ea"/>
                          <a:cs typeface="+mn-cs"/>
                        </a:rPr>
                        <a:t>Ž</a:t>
                      </a:r>
                      <a:r>
                        <a:rPr lang="sl-SI" sz="1000" b="0" kern="1200" noProof="0" dirty="0">
                          <a:solidFill>
                            <a:schemeClr val="tx1"/>
                          </a:solidFill>
                          <a:effectLst/>
                          <a:latin typeface="+mn-lt"/>
                          <a:ea typeface="+mn-ea"/>
                          <a:cs typeface="+mn-cs"/>
                        </a:rPr>
                        <a:t>ivali so genetsko slovenskega porekla.*</a:t>
                      </a:r>
                    </a:p>
                  </a:txBody>
                  <a:tcPr/>
                </a:tc>
                <a:tc>
                  <a:txBody>
                    <a:bodyPr/>
                    <a:lstStyle/>
                    <a:p>
                      <a:r>
                        <a:rPr lang="en-US" sz="1000" noProof="0" dirty="0">
                          <a:solidFill>
                            <a:schemeClr val="tx1"/>
                          </a:solidFill>
                        </a:rPr>
                        <a:t>5= DOBRO</a:t>
                      </a:r>
                    </a:p>
                    <a:p>
                      <a:r>
                        <a:rPr lang="en-US" sz="1000" noProof="0" dirty="0">
                          <a:solidFill>
                            <a:schemeClr val="tx1"/>
                          </a:solidFill>
                        </a:rPr>
                        <a:t>6-8 = SREDNJE</a:t>
                      </a:r>
                    </a:p>
                    <a:p>
                      <a:r>
                        <a:rPr lang="en-US" sz="1000" noProof="0" dirty="0">
                          <a:solidFill>
                            <a:schemeClr val="tx1"/>
                          </a:solidFill>
                        </a:rPr>
                        <a:t>9-10 = SLABO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noProof="0" dirty="0">
                          <a:solidFill>
                            <a:schemeClr val="tx1"/>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noProof="0" dirty="0" err="1">
                          <a:solidFill>
                            <a:schemeClr val="tx1"/>
                          </a:solidFill>
                        </a:rPr>
                        <a:t>Odstotek</a:t>
                      </a:r>
                      <a:r>
                        <a:rPr lang="en-US" sz="1000" noProof="0" dirty="0">
                          <a:solidFill>
                            <a:schemeClr val="tx1"/>
                          </a:solidFill>
                        </a:rPr>
                        <a:t> </a:t>
                      </a:r>
                      <a:r>
                        <a:rPr lang="en-US" sz="1000" noProof="0" dirty="0" err="1">
                          <a:solidFill>
                            <a:schemeClr val="tx1"/>
                          </a:solidFill>
                        </a:rPr>
                        <a:t>priklica</a:t>
                      </a:r>
                      <a:r>
                        <a:rPr lang="en-US" sz="1000" noProof="0" dirty="0">
                          <a:solidFill>
                            <a:schemeClr val="tx1"/>
                          </a:solidFill>
                        </a:rPr>
                        <a:t> TV </a:t>
                      </a:r>
                      <a:r>
                        <a:rPr lang="en-US" sz="1000" noProof="0" dirty="0" err="1">
                          <a:solidFill>
                            <a:schemeClr val="tx1"/>
                          </a:solidFill>
                        </a:rPr>
                        <a:t>oglasa</a:t>
                      </a:r>
                      <a:endParaRPr lang="sl-SI" sz="1000" noProof="0" dirty="0">
                        <a:solidFill>
                          <a:schemeClr val="tx1"/>
                        </a:solidFill>
                      </a:endParaRPr>
                    </a:p>
                    <a:p>
                      <a:endParaRPr lang="sl-SI" sz="1000" noProof="0" dirty="0">
                        <a:solidFill>
                          <a:schemeClr val="tx1"/>
                        </a:solidFill>
                      </a:endParaRPr>
                    </a:p>
                  </a:txBody>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3848432" y="4881557"/>
            <a:ext cx="4475905" cy="230832"/>
          </a:xfrm>
          <a:prstGeom prst="rect">
            <a:avLst/>
          </a:prstGeom>
          <a:noFill/>
        </p:spPr>
        <p:txBody>
          <a:bodyPr wrap="none" rtlCol="0">
            <a:spAutoFit/>
          </a:bodyPr>
          <a:lstStyle/>
          <a:p>
            <a:r>
              <a:rPr lang="sl-SI" sz="900" dirty="0"/>
              <a:t>* </a:t>
            </a:r>
            <a:r>
              <a:rPr lang="en-US" sz="900" dirty="0" err="1"/>
              <a:t>Neprava</a:t>
            </a:r>
            <a:r>
              <a:rPr lang="en-US" sz="900" dirty="0"/>
              <a:t> </a:t>
            </a:r>
            <a:r>
              <a:rPr lang="en-US" sz="900" dirty="0" err="1"/>
              <a:t>trditev</a:t>
            </a:r>
            <a:r>
              <a:rPr lang="en-US" sz="900" dirty="0"/>
              <a:t>, o</a:t>
            </a:r>
            <a:r>
              <a:rPr lang="sl-SI" sz="900" dirty="0"/>
              <a:t>riginalna vrednost je pred seštevanjem ustrezno zamenjana (1=2, 2=1). </a:t>
            </a:r>
            <a:endParaRPr lang="en-US" sz="900" dirty="0"/>
          </a:p>
        </p:txBody>
      </p:sp>
    </p:spTree>
    <p:extLst>
      <p:ext uri="{BB962C8B-B14F-4D97-AF65-F5344CB8AC3E}">
        <p14:creationId xmlns:p14="http://schemas.microsoft.com/office/powerpoint/2010/main" val="3924368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5EBAC-4D9D-4642-A0FD-538C3C5C7D4C}"/>
              </a:ext>
            </a:extLst>
          </p:cNvPr>
          <p:cNvSpPr>
            <a:spLocks noGrp="1"/>
          </p:cNvSpPr>
          <p:nvPr>
            <p:ph type="title"/>
          </p:nvPr>
        </p:nvSpPr>
        <p:spPr/>
        <p:txBody>
          <a:bodyPr/>
          <a:lstStyle/>
          <a:p>
            <a:r>
              <a:rPr lang="sl-SI" dirty="0"/>
              <a:t>Indikatorji po segmentih</a:t>
            </a:r>
          </a:p>
        </p:txBody>
      </p:sp>
      <p:sp>
        <p:nvSpPr>
          <p:cNvPr id="3" name="Vertical Text Placeholder 2">
            <a:extLst>
              <a:ext uri="{FF2B5EF4-FFF2-40B4-BE49-F238E27FC236}">
                <a16:creationId xmlns:a16="http://schemas.microsoft.com/office/drawing/2014/main" xmlns="" id="{201AA118-5BD4-4557-A040-7EE507CE31F5}"/>
              </a:ext>
            </a:extLst>
          </p:cNvPr>
          <p:cNvSpPr>
            <a:spLocks noGrp="1"/>
          </p:cNvSpPr>
          <p:nvPr>
            <p:ph type="body" orient="vert" sz="quarter" idx="10"/>
          </p:nvPr>
        </p:nvSpPr>
        <p:spPr/>
        <p:txBody>
          <a:bodyPr/>
          <a:lstStyle/>
          <a:p>
            <a:endParaRPr lang="sl-SI" dirty="0"/>
          </a:p>
        </p:txBody>
      </p:sp>
      <p:graphicFrame>
        <p:nvGraphicFramePr>
          <p:cNvPr id="4" name="Table 3">
            <a:extLst>
              <a:ext uri="{FF2B5EF4-FFF2-40B4-BE49-F238E27FC236}">
                <a16:creationId xmlns:a16="http://schemas.microsoft.com/office/drawing/2014/main" xmlns="" id="{F253A6AF-18DE-402E-AB23-DC15637AB54B}"/>
              </a:ext>
            </a:extLst>
          </p:cNvPr>
          <p:cNvGraphicFramePr>
            <a:graphicFrameLocks noGrp="1"/>
          </p:cNvGraphicFramePr>
          <p:nvPr>
            <p:extLst>
              <p:ext uri="{D42A27DB-BD31-4B8C-83A1-F6EECF244321}">
                <p14:modId xmlns:p14="http://schemas.microsoft.com/office/powerpoint/2010/main" val="1300566447"/>
              </p:ext>
            </p:extLst>
          </p:nvPr>
        </p:nvGraphicFramePr>
        <p:xfrm>
          <a:off x="275779" y="1284440"/>
          <a:ext cx="5046166" cy="3182784"/>
        </p:xfrm>
        <a:graphic>
          <a:graphicData uri="http://schemas.openxmlformats.org/drawingml/2006/table">
            <a:tbl>
              <a:tblPr firstRow="1" bandRow="1">
                <a:tableStyleId>{2D5ABB26-0587-4C30-8999-92F81FD0307C}</a:tableStyleId>
              </a:tblPr>
              <a:tblGrid>
                <a:gridCol w="796303">
                  <a:extLst>
                    <a:ext uri="{9D8B030D-6E8A-4147-A177-3AD203B41FA5}">
                      <a16:colId xmlns:a16="http://schemas.microsoft.com/office/drawing/2014/main" xmlns="" val="3735653515"/>
                    </a:ext>
                  </a:extLst>
                </a:gridCol>
                <a:gridCol w="2850541">
                  <a:extLst>
                    <a:ext uri="{9D8B030D-6E8A-4147-A177-3AD203B41FA5}">
                      <a16:colId xmlns:a16="http://schemas.microsoft.com/office/drawing/2014/main" xmlns="" val="3050500057"/>
                    </a:ext>
                  </a:extLst>
                </a:gridCol>
                <a:gridCol w="1399322">
                  <a:extLst>
                    <a:ext uri="{9D8B030D-6E8A-4147-A177-3AD203B41FA5}">
                      <a16:colId xmlns:a16="http://schemas.microsoft.com/office/drawing/2014/main" xmlns="" val="499780191"/>
                    </a:ext>
                  </a:extLst>
                </a:gridCol>
              </a:tblGrid>
              <a:tr h="795696">
                <a:tc>
                  <a:txBody>
                    <a:bodyPr/>
                    <a:lstStyle/>
                    <a:p>
                      <a:r>
                        <a:rPr lang="en-US" sz="1100" dirty="0"/>
                        <a:t>CILJ 1</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err="1"/>
                        <a:t>Opaženost</a:t>
                      </a:r>
                      <a:r>
                        <a:rPr lang="en-US" sz="1100" b="1" dirty="0"/>
                        <a:t> </a:t>
                      </a:r>
                      <a:r>
                        <a:rPr lang="en-US" sz="1100" b="1" dirty="0" err="1"/>
                        <a:t>kampanje</a:t>
                      </a:r>
                      <a:r>
                        <a:rPr lang="en-US" sz="1100" b="1" dirty="0"/>
                        <a:t> </a:t>
                      </a:r>
                      <a:r>
                        <a:rPr lang="en-US" sz="1100" b="1" dirty="0" err="1"/>
                        <a:t>vsaj</a:t>
                      </a:r>
                      <a:r>
                        <a:rPr lang="en-US" sz="1100" b="1" dirty="0"/>
                        <a:t> </a:t>
                      </a:r>
                      <a:r>
                        <a:rPr lang="en-US" sz="1100" b="1" dirty="0" err="1"/>
                        <a:t>enaka</a:t>
                      </a:r>
                      <a:r>
                        <a:rPr lang="en-US" sz="1100" b="1" dirty="0"/>
                        <a:t> </a:t>
                      </a:r>
                      <a:r>
                        <a:rPr lang="en-US" sz="1100" b="1" dirty="0" err="1"/>
                        <a:t>predhodnim</a:t>
                      </a:r>
                      <a:r>
                        <a:rPr lang="en-US" sz="1100" b="1" dirty="0"/>
                        <a:t> </a:t>
                      </a:r>
                      <a:r>
                        <a:rPr lang="en-US" sz="1100" b="1" dirty="0" err="1"/>
                        <a:t>kampanjam</a:t>
                      </a:r>
                      <a:r>
                        <a:rPr lang="en-US" sz="1100" b="1" dirty="0"/>
                        <a:t> (2015)</a:t>
                      </a:r>
                    </a:p>
                  </a:txBody>
                  <a:tcPr anchor="ctr"/>
                </a:tc>
                <a:tc>
                  <a:txBody>
                    <a:bodyPr/>
                    <a:lstStyle/>
                    <a:p>
                      <a:r>
                        <a:rPr lang="sl-SI" sz="1100" dirty="0"/>
                        <a:t>vzorec</a:t>
                      </a:r>
                    </a:p>
                    <a:p>
                      <a:r>
                        <a:rPr lang="sl-SI" sz="1100" dirty="0"/>
                        <a:t>ženske 25-55 let</a:t>
                      </a:r>
                    </a:p>
                    <a:p>
                      <a:r>
                        <a:rPr lang="sl-SI" sz="1100" dirty="0"/>
                        <a:t>nakupni član</a:t>
                      </a:r>
                    </a:p>
                  </a:txBody>
                  <a:tcPr anchor="ctr"/>
                </a:tc>
                <a:extLst>
                  <a:ext uri="{0D108BD9-81ED-4DB2-BD59-A6C34878D82A}">
                    <a16:rowId xmlns:a16="http://schemas.microsoft.com/office/drawing/2014/main" xmlns="" val="3723132238"/>
                  </a:ext>
                </a:extLst>
              </a:tr>
              <a:tr h="795696">
                <a:tc>
                  <a:txBody>
                    <a:bodyPr/>
                    <a:lstStyle/>
                    <a:p>
                      <a:r>
                        <a:rPr lang="sl-SI" sz="1100" dirty="0"/>
                        <a:t>CILJ </a:t>
                      </a:r>
                      <a:r>
                        <a:rPr lang="en-US" sz="1100" dirty="0"/>
                        <a:t>11</a:t>
                      </a:r>
                    </a:p>
                  </a:txBody>
                  <a:tcPr anchor="ctr"/>
                </a:tc>
                <a:tc>
                  <a:txBody>
                    <a:bodyPr/>
                    <a:lstStyle/>
                    <a:p>
                      <a:r>
                        <a:rPr lang="sl-SI" sz="1100" b="1" kern="1200" noProof="0" dirty="0">
                          <a:solidFill>
                            <a:schemeClr val="tx1"/>
                          </a:solidFill>
                          <a:effectLst/>
                          <a:latin typeface="+mn-lt"/>
                          <a:ea typeface="+mn-ea"/>
                          <a:cs typeface="+mn-cs"/>
                        </a:rPr>
                        <a:t>Potrošnik pozna pomen sheme Izbrana kakovost – 30 %</a:t>
                      </a:r>
                    </a:p>
                  </a:txBody>
                  <a:tcPr anchor="ctr"/>
                </a:tc>
                <a:tc>
                  <a:txBody>
                    <a:bodyPr/>
                    <a:lstStyle/>
                    <a:p>
                      <a:r>
                        <a:rPr lang="sl-SI" sz="1100" dirty="0"/>
                        <a:t>vzorec</a:t>
                      </a:r>
                    </a:p>
                    <a:p>
                      <a:r>
                        <a:rPr lang="sl-SI" sz="1100" dirty="0"/>
                        <a:t>ženske 25-55 let</a:t>
                      </a:r>
                    </a:p>
                    <a:p>
                      <a:r>
                        <a:rPr lang="sl-SI" sz="1100" dirty="0"/>
                        <a:t>nakupni član</a:t>
                      </a:r>
                    </a:p>
                  </a:txBody>
                  <a:tcPr anchor="ctr"/>
                </a:tc>
                <a:extLst>
                  <a:ext uri="{0D108BD9-81ED-4DB2-BD59-A6C34878D82A}">
                    <a16:rowId xmlns:a16="http://schemas.microsoft.com/office/drawing/2014/main" xmlns="" val="2051603402"/>
                  </a:ext>
                </a:extLst>
              </a:tr>
              <a:tr h="795696">
                <a:tc>
                  <a:txBody>
                    <a:bodyPr/>
                    <a:lstStyle/>
                    <a:p>
                      <a:r>
                        <a:rPr lang="sl-SI" sz="1100" dirty="0"/>
                        <a:t>CILJ </a:t>
                      </a:r>
                      <a:r>
                        <a:rPr lang="en-US" sz="1100" dirty="0"/>
                        <a:t>12</a:t>
                      </a:r>
                    </a:p>
                  </a:txBody>
                  <a:tcPr anchor="ctr"/>
                </a:tc>
                <a:tc>
                  <a:txBody>
                    <a:bodyPr/>
                    <a:lstStyle/>
                    <a:p>
                      <a:r>
                        <a:rPr lang="sl-SI" sz="1100" b="1" kern="1200" noProof="0" dirty="0">
                          <a:solidFill>
                            <a:schemeClr val="tx1"/>
                          </a:solidFill>
                          <a:effectLst/>
                          <a:latin typeface="+mn-lt"/>
                          <a:ea typeface="+mn-ea"/>
                          <a:cs typeface="+mn-cs"/>
                        </a:rPr>
                        <a:t>Priklic in prenos sporočila promocije »izbrana kakovost – Slovenija« za mleko in mlečne izdelke –  za 5 %</a:t>
                      </a:r>
                    </a:p>
                  </a:txBody>
                  <a:tcPr anchor="ctr"/>
                </a:tc>
                <a:tc>
                  <a:txBody>
                    <a:bodyPr/>
                    <a:lstStyle/>
                    <a:p>
                      <a:r>
                        <a:rPr lang="sl-SI" sz="1100" dirty="0"/>
                        <a:t>vzorec</a:t>
                      </a:r>
                    </a:p>
                    <a:p>
                      <a:r>
                        <a:rPr lang="sl-SI" sz="1100" dirty="0"/>
                        <a:t>ženske 25-55 let</a:t>
                      </a:r>
                    </a:p>
                    <a:p>
                      <a:r>
                        <a:rPr lang="sl-SI" sz="1100" dirty="0"/>
                        <a:t>nakupni član</a:t>
                      </a:r>
                    </a:p>
                  </a:txBody>
                  <a:tcPr anchor="ctr"/>
                </a:tc>
                <a:extLst>
                  <a:ext uri="{0D108BD9-81ED-4DB2-BD59-A6C34878D82A}">
                    <a16:rowId xmlns:a16="http://schemas.microsoft.com/office/drawing/2014/main" xmlns="" val="445022511"/>
                  </a:ext>
                </a:extLst>
              </a:tr>
              <a:tr h="795696">
                <a:tc>
                  <a:txBody>
                    <a:bodyPr/>
                    <a:lstStyle/>
                    <a:p>
                      <a:r>
                        <a:rPr lang="sl-SI" sz="1100" dirty="0"/>
                        <a:t>CILJ </a:t>
                      </a:r>
                      <a:r>
                        <a:rPr lang="en-US" sz="1100" dirty="0"/>
                        <a:t>13</a:t>
                      </a:r>
                    </a:p>
                  </a:txBody>
                  <a:tcPr anchor="ctr"/>
                </a:tc>
                <a:tc>
                  <a:txBody>
                    <a:bodyPr/>
                    <a:lstStyle/>
                    <a:p>
                      <a:pPr marL="0" algn="l" defTabSz="457200" rtl="0" eaLnBrk="1" latinLnBrk="0" hangingPunct="1"/>
                      <a:r>
                        <a:rPr lang="sl-SI" sz="1100" b="1" kern="1200" noProof="0" dirty="0">
                          <a:solidFill>
                            <a:schemeClr val="tx1"/>
                          </a:solidFill>
                          <a:effectLst/>
                          <a:latin typeface="+mn-lt"/>
                          <a:ea typeface="+mn-ea"/>
                          <a:cs typeface="+mn-cs"/>
                        </a:rPr>
                        <a:t>Priklic in prenos sporočila promocije »izbrana kakovost – Slovenija« za goveje in perutninsko meso in mesne izdelke – za 5 %</a:t>
                      </a:r>
                    </a:p>
                  </a:txBody>
                  <a:tcPr anchor="ctr"/>
                </a:tc>
                <a:tc>
                  <a:txBody>
                    <a:bodyPr/>
                    <a:lstStyle/>
                    <a:p>
                      <a:r>
                        <a:rPr lang="sl-SI" sz="1100" dirty="0"/>
                        <a:t>vzorec</a:t>
                      </a:r>
                    </a:p>
                    <a:p>
                      <a:r>
                        <a:rPr lang="sl-SI" sz="1100" dirty="0"/>
                        <a:t>ženske 25-55 let</a:t>
                      </a:r>
                    </a:p>
                    <a:p>
                      <a:r>
                        <a:rPr lang="sl-SI" sz="1100" dirty="0"/>
                        <a:t>nakupni član</a:t>
                      </a:r>
                    </a:p>
                  </a:txBody>
                  <a:tcPr anchor="ctr"/>
                </a:tc>
                <a:extLst>
                  <a:ext uri="{0D108BD9-81ED-4DB2-BD59-A6C34878D82A}">
                    <a16:rowId xmlns:a16="http://schemas.microsoft.com/office/drawing/2014/main" xmlns="" val="1634158553"/>
                  </a:ext>
                </a:extLst>
              </a:tr>
            </a:tbl>
          </a:graphicData>
        </a:graphic>
      </p:graphicFrame>
      <p:sp>
        <p:nvSpPr>
          <p:cNvPr id="15" name="Content Placeholder 2">
            <a:extLst>
              <a:ext uri="{FF2B5EF4-FFF2-40B4-BE49-F238E27FC236}">
                <a16:creationId xmlns:a16="http://schemas.microsoft.com/office/drawing/2014/main" xmlns="" id="{7A97C288-9B66-4457-AFF9-4CA4BC24FE93}"/>
              </a:ext>
            </a:extLst>
          </p:cNvPr>
          <p:cNvSpPr txBox="1">
            <a:spLocks/>
          </p:cNvSpPr>
          <p:nvPr/>
        </p:nvSpPr>
        <p:spPr>
          <a:xfrm>
            <a:off x="7702568" y="3559853"/>
            <a:ext cx="1002603" cy="1573847"/>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sl-SI" sz="950" i="1" dirty="0">
                <a:solidFill>
                  <a:schemeClr val="bg1">
                    <a:lumMod val="50000"/>
                  </a:schemeClr>
                </a:solidFill>
              </a:rPr>
              <a:t>Opomba: s puščicami so označene statistično značilne razlike</a:t>
            </a:r>
            <a:br>
              <a:rPr lang="sl-SI" sz="950" i="1" dirty="0">
                <a:solidFill>
                  <a:schemeClr val="bg1">
                    <a:lumMod val="50000"/>
                  </a:schemeClr>
                </a:solidFill>
              </a:rPr>
            </a:br>
            <a:r>
              <a:rPr lang="sl-SI" sz="950" i="1" dirty="0">
                <a:solidFill>
                  <a:schemeClr val="bg1">
                    <a:lumMod val="50000"/>
                  </a:schemeClr>
                </a:solidFill>
              </a:rPr>
              <a:t> (  =porast,   =padec) v primerjavi </a:t>
            </a:r>
          </a:p>
          <a:p>
            <a:pPr algn="r"/>
            <a:r>
              <a:rPr lang="sl-SI" sz="950" i="1" dirty="0">
                <a:solidFill>
                  <a:schemeClr val="bg1">
                    <a:lumMod val="50000"/>
                  </a:schemeClr>
                </a:solidFill>
              </a:rPr>
              <a:t>s preteklim merjenjem. Številka zraven puščice predstavlja razliko v % točkah.</a:t>
            </a:r>
          </a:p>
        </p:txBody>
      </p:sp>
      <p:cxnSp>
        <p:nvCxnSpPr>
          <p:cNvPr id="16" name="Straight Arrow Connector 15">
            <a:extLst>
              <a:ext uri="{FF2B5EF4-FFF2-40B4-BE49-F238E27FC236}">
                <a16:creationId xmlns:a16="http://schemas.microsoft.com/office/drawing/2014/main" xmlns="" id="{66D87DAB-50D7-46F7-8F6C-80FB1B9D2742}"/>
              </a:ext>
            </a:extLst>
          </p:cNvPr>
          <p:cNvCxnSpPr/>
          <p:nvPr/>
        </p:nvCxnSpPr>
        <p:spPr>
          <a:xfrm rot="10800000" flipV="1">
            <a:off x="8109814" y="3952040"/>
            <a:ext cx="0" cy="162000"/>
          </a:xfrm>
          <a:prstGeom prst="straightConnector1">
            <a:avLst/>
          </a:prstGeom>
          <a:ln w="28575">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xmlns="" id="{B223C3BC-3F45-47AC-AEAD-5988C29CCA92}"/>
              </a:ext>
            </a:extLst>
          </p:cNvPr>
          <p:cNvCxnSpPr/>
          <p:nvPr/>
        </p:nvCxnSpPr>
        <p:spPr>
          <a:xfrm flipV="1">
            <a:off x="8179851" y="3785164"/>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8" name="Picture 37">
            <a:extLst>
              <a:ext uri="{FF2B5EF4-FFF2-40B4-BE49-F238E27FC236}">
                <a16:creationId xmlns:a16="http://schemas.microsoft.com/office/drawing/2014/main" xmlns="" id="{8D6F3204-0D00-48B3-B5E2-4F94111F0234}"/>
              </a:ext>
            </a:extLst>
          </p:cNvPr>
          <p:cNvPicPr>
            <a:picLocks noChangeAspect="1"/>
          </p:cNvPicPr>
          <p:nvPr/>
        </p:nvPicPr>
        <p:blipFill>
          <a:blip r:embed="rId2"/>
          <a:stretch>
            <a:fillRect/>
          </a:stretch>
        </p:blipFill>
        <p:spPr>
          <a:xfrm>
            <a:off x="5293594" y="1400406"/>
            <a:ext cx="2266081" cy="690420"/>
          </a:xfrm>
          <a:prstGeom prst="rect">
            <a:avLst/>
          </a:prstGeom>
        </p:spPr>
      </p:pic>
      <p:pic>
        <p:nvPicPr>
          <p:cNvPr id="57" name="Picture 56">
            <a:extLst>
              <a:ext uri="{FF2B5EF4-FFF2-40B4-BE49-F238E27FC236}">
                <a16:creationId xmlns:a16="http://schemas.microsoft.com/office/drawing/2014/main" xmlns="" id="{5B52C1AA-6370-47C1-B0C0-41B111877623}"/>
              </a:ext>
            </a:extLst>
          </p:cNvPr>
          <p:cNvPicPr>
            <a:picLocks noChangeAspect="1"/>
          </p:cNvPicPr>
          <p:nvPr/>
        </p:nvPicPr>
        <p:blipFill>
          <a:blip r:embed="rId3"/>
          <a:stretch>
            <a:fillRect/>
          </a:stretch>
        </p:blipFill>
        <p:spPr>
          <a:xfrm>
            <a:off x="5292725" y="2189150"/>
            <a:ext cx="2266081" cy="690420"/>
          </a:xfrm>
          <a:prstGeom prst="rect">
            <a:avLst/>
          </a:prstGeom>
        </p:spPr>
      </p:pic>
      <p:pic>
        <p:nvPicPr>
          <p:cNvPr id="58" name="Picture 57">
            <a:extLst>
              <a:ext uri="{FF2B5EF4-FFF2-40B4-BE49-F238E27FC236}">
                <a16:creationId xmlns:a16="http://schemas.microsoft.com/office/drawing/2014/main" xmlns="" id="{6756099F-79A3-48D4-8567-DACED43488CF}"/>
              </a:ext>
            </a:extLst>
          </p:cNvPr>
          <p:cNvPicPr>
            <a:picLocks noChangeAspect="1"/>
          </p:cNvPicPr>
          <p:nvPr/>
        </p:nvPicPr>
        <p:blipFill>
          <a:blip r:embed="rId4"/>
          <a:stretch>
            <a:fillRect/>
          </a:stretch>
        </p:blipFill>
        <p:spPr>
          <a:xfrm>
            <a:off x="5288965" y="2974092"/>
            <a:ext cx="2302256" cy="701441"/>
          </a:xfrm>
          <a:prstGeom prst="rect">
            <a:avLst/>
          </a:prstGeom>
        </p:spPr>
      </p:pic>
      <p:pic>
        <p:nvPicPr>
          <p:cNvPr id="59" name="Picture 58">
            <a:extLst>
              <a:ext uri="{FF2B5EF4-FFF2-40B4-BE49-F238E27FC236}">
                <a16:creationId xmlns:a16="http://schemas.microsoft.com/office/drawing/2014/main" xmlns="" id="{F8E833AC-2EC3-4CDE-85A1-7BE8C4AD6911}"/>
              </a:ext>
            </a:extLst>
          </p:cNvPr>
          <p:cNvPicPr>
            <a:picLocks noChangeAspect="1"/>
          </p:cNvPicPr>
          <p:nvPr/>
        </p:nvPicPr>
        <p:blipFill>
          <a:blip r:embed="rId5"/>
          <a:stretch>
            <a:fillRect/>
          </a:stretch>
        </p:blipFill>
        <p:spPr>
          <a:xfrm>
            <a:off x="5317132" y="3815047"/>
            <a:ext cx="2274089" cy="692859"/>
          </a:xfrm>
          <a:prstGeom prst="rect">
            <a:avLst/>
          </a:prstGeom>
        </p:spPr>
      </p:pic>
      <p:sp>
        <p:nvSpPr>
          <p:cNvPr id="60" name="TextBox 59">
            <a:extLst>
              <a:ext uri="{FF2B5EF4-FFF2-40B4-BE49-F238E27FC236}">
                <a16:creationId xmlns:a16="http://schemas.microsoft.com/office/drawing/2014/main" xmlns="" id="{BF11B60C-0040-4E0E-9991-095384EB7CA6}"/>
              </a:ext>
            </a:extLst>
          </p:cNvPr>
          <p:cNvSpPr txBox="1"/>
          <p:nvPr/>
        </p:nvSpPr>
        <p:spPr>
          <a:xfrm>
            <a:off x="7265180" y="1416329"/>
            <a:ext cx="404973" cy="230832"/>
          </a:xfrm>
          <a:prstGeom prst="rect">
            <a:avLst/>
          </a:prstGeom>
          <a:noFill/>
        </p:spPr>
        <p:txBody>
          <a:bodyPr wrap="square" rtlCol="0">
            <a:spAutoFit/>
          </a:bodyPr>
          <a:lstStyle/>
          <a:p>
            <a:r>
              <a:rPr lang="sl-SI" sz="900" b="1" dirty="0">
                <a:solidFill>
                  <a:srgbClr val="649C43"/>
                </a:solidFill>
              </a:rPr>
              <a:t>+</a:t>
            </a:r>
            <a:r>
              <a:rPr lang="en-US" sz="900" b="1" dirty="0">
                <a:solidFill>
                  <a:srgbClr val="649C43"/>
                </a:solidFill>
              </a:rPr>
              <a:t>4</a:t>
            </a:r>
            <a:endParaRPr lang="sl-SI" sz="900" b="1" dirty="0">
              <a:solidFill>
                <a:srgbClr val="649C43"/>
              </a:solidFill>
            </a:endParaRPr>
          </a:p>
        </p:txBody>
      </p:sp>
      <p:cxnSp>
        <p:nvCxnSpPr>
          <p:cNvPr id="61" name="Straight Arrow Connector 60">
            <a:extLst>
              <a:ext uri="{FF2B5EF4-FFF2-40B4-BE49-F238E27FC236}">
                <a16:creationId xmlns:a16="http://schemas.microsoft.com/office/drawing/2014/main" xmlns="" id="{45FDB798-449C-479F-957E-541F7496AC14}"/>
              </a:ext>
            </a:extLst>
          </p:cNvPr>
          <p:cNvCxnSpPr>
            <a:cxnSpLocks/>
          </p:cNvCxnSpPr>
          <p:nvPr/>
        </p:nvCxnSpPr>
        <p:spPr>
          <a:xfrm flipV="1">
            <a:off x="7248027" y="1442199"/>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xmlns="" id="{590A3BB8-96CA-4A46-8097-3FF3469544A5}"/>
              </a:ext>
            </a:extLst>
          </p:cNvPr>
          <p:cNvCxnSpPr>
            <a:cxnSpLocks/>
          </p:cNvCxnSpPr>
          <p:nvPr/>
        </p:nvCxnSpPr>
        <p:spPr>
          <a:xfrm flipV="1">
            <a:off x="7248027" y="1630069"/>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xmlns="" id="{84394676-788F-448C-A82F-1C65903BD28F}"/>
              </a:ext>
            </a:extLst>
          </p:cNvPr>
          <p:cNvCxnSpPr>
            <a:cxnSpLocks/>
          </p:cNvCxnSpPr>
          <p:nvPr/>
        </p:nvCxnSpPr>
        <p:spPr>
          <a:xfrm flipV="1">
            <a:off x="7248027" y="1809393"/>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xmlns="" id="{3B26F497-181A-4337-B7A9-B79D07881D16}"/>
              </a:ext>
            </a:extLst>
          </p:cNvPr>
          <p:cNvCxnSpPr>
            <a:cxnSpLocks/>
          </p:cNvCxnSpPr>
          <p:nvPr/>
        </p:nvCxnSpPr>
        <p:spPr>
          <a:xfrm flipV="1">
            <a:off x="7239644" y="2252625"/>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xmlns="" id="{FC3C7D2B-BF7E-46CB-946A-6E90B3F02E1A}"/>
              </a:ext>
            </a:extLst>
          </p:cNvPr>
          <p:cNvCxnSpPr>
            <a:cxnSpLocks/>
          </p:cNvCxnSpPr>
          <p:nvPr/>
        </p:nvCxnSpPr>
        <p:spPr>
          <a:xfrm flipV="1">
            <a:off x="7239644" y="2440495"/>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xmlns="" id="{7F9A68B7-C192-464E-8DAE-C6BC34CE0126}"/>
              </a:ext>
            </a:extLst>
          </p:cNvPr>
          <p:cNvCxnSpPr>
            <a:cxnSpLocks/>
          </p:cNvCxnSpPr>
          <p:nvPr/>
        </p:nvCxnSpPr>
        <p:spPr>
          <a:xfrm flipV="1">
            <a:off x="7239644" y="2619819"/>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xmlns="" id="{18E36F03-D4DE-468F-848F-D49C19BF50FC}"/>
              </a:ext>
            </a:extLst>
          </p:cNvPr>
          <p:cNvSpPr txBox="1"/>
          <p:nvPr/>
        </p:nvSpPr>
        <p:spPr>
          <a:xfrm>
            <a:off x="7263662" y="1599926"/>
            <a:ext cx="404973" cy="230832"/>
          </a:xfrm>
          <a:prstGeom prst="rect">
            <a:avLst/>
          </a:prstGeom>
          <a:noFill/>
        </p:spPr>
        <p:txBody>
          <a:bodyPr wrap="square" rtlCol="0">
            <a:spAutoFit/>
          </a:bodyPr>
          <a:lstStyle/>
          <a:p>
            <a:r>
              <a:rPr lang="sl-SI" sz="900" b="1" dirty="0">
                <a:solidFill>
                  <a:srgbClr val="649C43"/>
                </a:solidFill>
              </a:rPr>
              <a:t>+</a:t>
            </a:r>
            <a:r>
              <a:rPr lang="en-US" sz="900" b="1" dirty="0">
                <a:solidFill>
                  <a:srgbClr val="649C43"/>
                </a:solidFill>
              </a:rPr>
              <a:t>4</a:t>
            </a:r>
            <a:endParaRPr lang="sl-SI" sz="900" b="1" dirty="0">
              <a:solidFill>
                <a:srgbClr val="649C43"/>
              </a:solidFill>
            </a:endParaRPr>
          </a:p>
        </p:txBody>
      </p:sp>
      <p:sp>
        <p:nvSpPr>
          <p:cNvPr id="68" name="TextBox 67">
            <a:extLst>
              <a:ext uri="{FF2B5EF4-FFF2-40B4-BE49-F238E27FC236}">
                <a16:creationId xmlns:a16="http://schemas.microsoft.com/office/drawing/2014/main" xmlns="" id="{050CABF5-5D06-498A-BE1F-D2CCA3A2A28B}"/>
              </a:ext>
            </a:extLst>
          </p:cNvPr>
          <p:cNvSpPr txBox="1"/>
          <p:nvPr/>
        </p:nvSpPr>
        <p:spPr>
          <a:xfrm>
            <a:off x="7266298" y="1774977"/>
            <a:ext cx="404973" cy="230832"/>
          </a:xfrm>
          <a:prstGeom prst="rect">
            <a:avLst/>
          </a:prstGeom>
          <a:noFill/>
        </p:spPr>
        <p:txBody>
          <a:bodyPr wrap="square" rtlCol="0">
            <a:spAutoFit/>
          </a:bodyPr>
          <a:lstStyle/>
          <a:p>
            <a:r>
              <a:rPr lang="sl-SI" sz="900" b="1" dirty="0">
                <a:solidFill>
                  <a:srgbClr val="649C43"/>
                </a:solidFill>
              </a:rPr>
              <a:t>+</a:t>
            </a:r>
            <a:r>
              <a:rPr lang="en-US" sz="900" b="1" dirty="0">
                <a:solidFill>
                  <a:srgbClr val="649C43"/>
                </a:solidFill>
              </a:rPr>
              <a:t>9</a:t>
            </a:r>
            <a:endParaRPr lang="sl-SI" sz="900" b="1" dirty="0">
              <a:solidFill>
                <a:srgbClr val="649C43"/>
              </a:solidFill>
            </a:endParaRPr>
          </a:p>
        </p:txBody>
      </p:sp>
      <p:sp>
        <p:nvSpPr>
          <p:cNvPr id="69" name="TextBox 68">
            <a:extLst>
              <a:ext uri="{FF2B5EF4-FFF2-40B4-BE49-F238E27FC236}">
                <a16:creationId xmlns:a16="http://schemas.microsoft.com/office/drawing/2014/main" xmlns="" id="{C5F5A87B-5F1A-4977-B7C0-B2EC0F884737}"/>
              </a:ext>
            </a:extLst>
          </p:cNvPr>
          <p:cNvSpPr txBox="1"/>
          <p:nvPr/>
        </p:nvSpPr>
        <p:spPr>
          <a:xfrm>
            <a:off x="7264062" y="2219382"/>
            <a:ext cx="404973" cy="230832"/>
          </a:xfrm>
          <a:prstGeom prst="rect">
            <a:avLst/>
          </a:prstGeom>
          <a:noFill/>
        </p:spPr>
        <p:txBody>
          <a:bodyPr wrap="square" rtlCol="0">
            <a:spAutoFit/>
          </a:bodyPr>
          <a:lstStyle/>
          <a:p>
            <a:r>
              <a:rPr lang="sl-SI" sz="900" b="1" dirty="0">
                <a:solidFill>
                  <a:srgbClr val="649C43"/>
                </a:solidFill>
              </a:rPr>
              <a:t>+</a:t>
            </a:r>
            <a:r>
              <a:rPr lang="en-US" sz="900" b="1" dirty="0">
                <a:solidFill>
                  <a:srgbClr val="649C43"/>
                </a:solidFill>
              </a:rPr>
              <a:t>32</a:t>
            </a:r>
            <a:endParaRPr lang="sl-SI" sz="900" b="1" dirty="0">
              <a:solidFill>
                <a:srgbClr val="649C43"/>
              </a:solidFill>
            </a:endParaRPr>
          </a:p>
        </p:txBody>
      </p:sp>
      <p:sp>
        <p:nvSpPr>
          <p:cNvPr id="70" name="TextBox 69">
            <a:extLst>
              <a:ext uri="{FF2B5EF4-FFF2-40B4-BE49-F238E27FC236}">
                <a16:creationId xmlns:a16="http://schemas.microsoft.com/office/drawing/2014/main" xmlns="" id="{00297B51-983F-43D0-9DDF-287B86623D90}"/>
              </a:ext>
            </a:extLst>
          </p:cNvPr>
          <p:cNvSpPr txBox="1"/>
          <p:nvPr/>
        </p:nvSpPr>
        <p:spPr>
          <a:xfrm>
            <a:off x="7262544" y="2402979"/>
            <a:ext cx="404973" cy="230832"/>
          </a:xfrm>
          <a:prstGeom prst="rect">
            <a:avLst/>
          </a:prstGeom>
          <a:noFill/>
        </p:spPr>
        <p:txBody>
          <a:bodyPr wrap="square" rtlCol="0">
            <a:spAutoFit/>
          </a:bodyPr>
          <a:lstStyle/>
          <a:p>
            <a:r>
              <a:rPr lang="sl-SI" sz="900" b="1" dirty="0">
                <a:solidFill>
                  <a:srgbClr val="649C43"/>
                </a:solidFill>
              </a:rPr>
              <a:t>+</a:t>
            </a:r>
            <a:r>
              <a:rPr lang="en-US" sz="900" b="1" dirty="0">
                <a:solidFill>
                  <a:srgbClr val="649C43"/>
                </a:solidFill>
              </a:rPr>
              <a:t>37</a:t>
            </a:r>
            <a:endParaRPr lang="sl-SI" sz="900" b="1" dirty="0">
              <a:solidFill>
                <a:srgbClr val="649C43"/>
              </a:solidFill>
            </a:endParaRPr>
          </a:p>
        </p:txBody>
      </p:sp>
      <p:sp>
        <p:nvSpPr>
          <p:cNvPr id="71" name="TextBox 70">
            <a:extLst>
              <a:ext uri="{FF2B5EF4-FFF2-40B4-BE49-F238E27FC236}">
                <a16:creationId xmlns:a16="http://schemas.microsoft.com/office/drawing/2014/main" xmlns="" id="{9F44DB75-9619-4350-A5E1-94D69B5CFF18}"/>
              </a:ext>
            </a:extLst>
          </p:cNvPr>
          <p:cNvSpPr txBox="1"/>
          <p:nvPr/>
        </p:nvSpPr>
        <p:spPr>
          <a:xfrm>
            <a:off x="7265180" y="2578030"/>
            <a:ext cx="404973" cy="230832"/>
          </a:xfrm>
          <a:prstGeom prst="rect">
            <a:avLst/>
          </a:prstGeom>
          <a:noFill/>
        </p:spPr>
        <p:txBody>
          <a:bodyPr wrap="square" rtlCol="0">
            <a:spAutoFit/>
          </a:bodyPr>
          <a:lstStyle/>
          <a:p>
            <a:r>
              <a:rPr lang="sl-SI" sz="900" b="1" dirty="0">
                <a:solidFill>
                  <a:srgbClr val="649C43"/>
                </a:solidFill>
              </a:rPr>
              <a:t>+</a:t>
            </a:r>
            <a:r>
              <a:rPr lang="en-US" sz="900" b="1" dirty="0">
                <a:solidFill>
                  <a:srgbClr val="649C43"/>
                </a:solidFill>
              </a:rPr>
              <a:t>35</a:t>
            </a:r>
            <a:endParaRPr lang="sl-SI" sz="900" b="1" dirty="0">
              <a:solidFill>
                <a:srgbClr val="649C43"/>
              </a:solidFill>
            </a:endParaRPr>
          </a:p>
        </p:txBody>
      </p:sp>
      <p:cxnSp>
        <p:nvCxnSpPr>
          <p:cNvPr id="72" name="Straight Arrow Connector 71">
            <a:extLst>
              <a:ext uri="{FF2B5EF4-FFF2-40B4-BE49-F238E27FC236}">
                <a16:creationId xmlns:a16="http://schemas.microsoft.com/office/drawing/2014/main" xmlns="" id="{984EEF4E-4482-493A-991D-52103E571DE3}"/>
              </a:ext>
            </a:extLst>
          </p:cNvPr>
          <p:cNvCxnSpPr>
            <a:cxnSpLocks/>
          </p:cNvCxnSpPr>
          <p:nvPr/>
        </p:nvCxnSpPr>
        <p:spPr>
          <a:xfrm flipV="1">
            <a:off x="7235473" y="3033141"/>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xmlns="" id="{21EB2555-DBCA-4070-B1DF-9968B4292F80}"/>
              </a:ext>
            </a:extLst>
          </p:cNvPr>
          <p:cNvCxnSpPr>
            <a:cxnSpLocks/>
          </p:cNvCxnSpPr>
          <p:nvPr/>
        </p:nvCxnSpPr>
        <p:spPr>
          <a:xfrm flipV="1">
            <a:off x="7235473" y="3221011"/>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xmlns="" id="{92DBCC11-006A-4EC9-8EFD-B2900D688C7A}"/>
              </a:ext>
            </a:extLst>
          </p:cNvPr>
          <p:cNvCxnSpPr>
            <a:cxnSpLocks/>
          </p:cNvCxnSpPr>
          <p:nvPr/>
        </p:nvCxnSpPr>
        <p:spPr>
          <a:xfrm flipV="1">
            <a:off x="7235473" y="3400335"/>
            <a:ext cx="0" cy="16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xmlns="" id="{0D1CB170-5479-4B87-BE64-4202479441C3}"/>
              </a:ext>
            </a:extLst>
          </p:cNvPr>
          <p:cNvSpPr txBox="1"/>
          <p:nvPr/>
        </p:nvSpPr>
        <p:spPr>
          <a:xfrm>
            <a:off x="7256687" y="3007447"/>
            <a:ext cx="404973" cy="230832"/>
          </a:xfrm>
          <a:prstGeom prst="rect">
            <a:avLst/>
          </a:prstGeom>
          <a:noFill/>
        </p:spPr>
        <p:txBody>
          <a:bodyPr wrap="square" rtlCol="0">
            <a:spAutoFit/>
          </a:bodyPr>
          <a:lstStyle/>
          <a:p>
            <a:r>
              <a:rPr lang="sl-SI" sz="900" b="1" dirty="0">
                <a:solidFill>
                  <a:srgbClr val="649C43"/>
                </a:solidFill>
              </a:rPr>
              <a:t>+</a:t>
            </a:r>
            <a:r>
              <a:rPr lang="en-US" sz="900" b="1" dirty="0">
                <a:solidFill>
                  <a:srgbClr val="649C43"/>
                </a:solidFill>
              </a:rPr>
              <a:t>14</a:t>
            </a:r>
            <a:endParaRPr lang="sl-SI" sz="900" b="1" dirty="0">
              <a:solidFill>
                <a:srgbClr val="649C43"/>
              </a:solidFill>
            </a:endParaRPr>
          </a:p>
        </p:txBody>
      </p:sp>
      <p:sp>
        <p:nvSpPr>
          <p:cNvPr id="76" name="TextBox 75">
            <a:extLst>
              <a:ext uri="{FF2B5EF4-FFF2-40B4-BE49-F238E27FC236}">
                <a16:creationId xmlns:a16="http://schemas.microsoft.com/office/drawing/2014/main" xmlns="" id="{1AE0B8AD-D1D8-4703-A7C8-96B4E502B0B4}"/>
              </a:ext>
            </a:extLst>
          </p:cNvPr>
          <p:cNvSpPr txBox="1"/>
          <p:nvPr/>
        </p:nvSpPr>
        <p:spPr>
          <a:xfrm>
            <a:off x="7255169" y="3191044"/>
            <a:ext cx="404973" cy="230832"/>
          </a:xfrm>
          <a:prstGeom prst="rect">
            <a:avLst/>
          </a:prstGeom>
          <a:noFill/>
        </p:spPr>
        <p:txBody>
          <a:bodyPr wrap="square" rtlCol="0">
            <a:spAutoFit/>
          </a:bodyPr>
          <a:lstStyle/>
          <a:p>
            <a:r>
              <a:rPr lang="sl-SI" sz="900" b="1" dirty="0">
                <a:solidFill>
                  <a:srgbClr val="649C43"/>
                </a:solidFill>
              </a:rPr>
              <a:t>+</a:t>
            </a:r>
            <a:r>
              <a:rPr lang="en-US" sz="900" b="1" dirty="0">
                <a:solidFill>
                  <a:srgbClr val="649C43"/>
                </a:solidFill>
              </a:rPr>
              <a:t>15</a:t>
            </a:r>
            <a:endParaRPr lang="sl-SI" sz="900" b="1" dirty="0">
              <a:solidFill>
                <a:srgbClr val="649C43"/>
              </a:solidFill>
            </a:endParaRPr>
          </a:p>
        </p:txBody>
      </p:sp>
      <p:sp>
        <p:nvSpPr>
          <p:cNvPr id="77" name="TextBox 76">
            <a:extLst>
              <a:ext uri="{FF2B5EF4-FFF2-40B4-BE49-F238E27FC236}">
                <a16:creationId xmlns:a16="http://schemas.microsoft.com/office/drawing/2014/main" xmlns="" id="{4B1E6356-DF9F-4DFC-81FF-E99E28FE171B}"/>
              </a:ext>
            </a:extLst>
          </p:cNvPr>
          <p:cNvSpPr txBox="1"/>
          <p:nvPr/>
        </p:nvSpPr>
        <p:spPr>
          <a:xfrm>
            <a:off x="7257805" y="3366095"/>
            <a:ext cx="404973" cy="230832"/>
          </a:xfrm>
          <a:prstGeom prst="rect">
            <a:avLst/>
          </a:prstGeom>
          <a:noFill/>
        </p:spPr>
        <p:txBody>
          <a:bodyPr wrap="square" rtlCol="0">
            <a:spAutoFit/>
          </a:bodyPr>
          <a:lstStyle/>
          <a:p>
            <a:r>
              <a:rPr lang="sl-SI" sz="900" b="1" dirty="0">
                <a:solidFill>
                  <a:srgbClr val="649C43"/>
                </a:solidFill>
              </a:rPr>
              <a:t>+</a:t>
            </a:r>
            <a:r>
              <a:rPr lang="en-US" sz="900" b="1" dirty="0">
                <a:solidFill>
                  <a:srgbClr val="649C43"/>
                </a:solidFill>
              </a:rPr>
              <a:t>9</a:t>
            </a:r>
            <a:endParaRPr lang="sl-SI" sz="900" b="1" dirty="0">
              <a:solidFill>
                <a:srgbClr val="649C43"/>
              </a:solidFill>
            </a:endParaRPr>
          </a:p>
        </p:txBody>
      </p:sp>
    </p:spTree>
    <p:extLst>
      <p:ext uri="{BB962C8B-B14F-4D97-AF65-F5344CB8AC3E}">
        <p14:creationId xmlns:p14="http://schemas.microsoft.com/office/powerpoint/2010/main" val="4058633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sl-SI" dirty="0"/>
              <a:t>andraz.zorko@valicon.net</a:t>
            </a:r>
            <a:endParaRPr lang="en-US" dirty="0"/>
          </a:p>
        </p:txBody>
      </p:sp>
    </p:spTree>
    <p:extLst>
      <p:ext uri="{BB962C8B-B14F-4D97-AF65-F5344CB8AC3E}">
        <p14:creationId xmlns:p14="http://schemas.microsoft.com/office/powerpoint/2010/main" val="301852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621DF2-2997-4B68-86E5-167DEA531931}"/>
              </a:ext>
            </a:extLst>
          </p:cNvPr>
          <p:cNvSpPr>
            <a:spLocks noGrp="1"/>
          </p:cNvSpPr>
          <p:nvPr>
            <p:ph type="title"/>
          </p:nvPr>
        </p:nvSpPr>
        <p:spPr/>
        <p:txBody>
          <a:bodyPr/>
          <a:lstStyle/>
          <a:p>
            <a:r>
              <a:rPr lang="en-US" dirty="0" err="1"/>
              <a:t>Zaključne</a:t>
            </a:r>
            <a:r>
              <a:rPr lang="en-US" dirty="0"/>
              <a:t> </a:t>
            </a:r>
            <a:r>
              <a:rPr lang="en-US" dirty="0" err="1"/>
              <a:t>ugotovitve</a:t>
            </a:r>
            <a:endParaRPr lang="sl-SI" dirty="0"/>
          </a:p>
        </p:txBody>
      </p:sp>
      <p:sp>
        <p:nvSpPr>
          <p:cNvPr id="3" name="Vertical Text Placeholder 2">
            <a:extLst>
              <a:ext uri="{FF2B5EF4-FFF2-40B4-BE49-F238E27FC236}">
                <a16:creationId xmlns:a16="http://schemas.microsoft.com/office/drawing/2014/main" xmlns="" id="{8EF421C8-B233-455D-A299-24BE958D975F}"/>
              </a:ext>
            </a:extLst>
          </p:cNvPr>
          <p:cNvSpPr>
            <a:spLocks noGrp="1"/>
          </p:cNvSpPr>
          <p:nvPr>
            <p:ph type="body" orient="vert" sz="quarter" idx="10"/>
          </p:nvPr>
        </p:nvSpPr>
        <p:spPr/>
        <p:txBody>
          <a:bodyPr/>
          <a:lstStyle/>
          <a:p>
            <a:endParaRPr lang="sl-SI"/>
          </a:p>
        </p:txBody>
      </p:sp>
      <p:sp>
        <p:nvSpPr>
          <p:cNvPr id="4" name="Content Placeholder 3">
            <a:extLst>
              <a:ext uri="{FF2B5EF4-FFF2-40B4-BE49-F238E27FC236}">
                <a16:creationId xmlns:a16="http://schemas.microsoft.com/office/drawing/2014/main" xmlns="" id="{EA2F47E1-D41E-4BFB-B799-90358D1B29BC}"/>
              </a:ext>
            </a:extLst>
          </p:cNvPr>
          <p:cNvSpPr>
            <a:spLocks noGrp="1"/>
          </p:cNvSpPr>
          <p:nvPr>
            <p:ph sz="quarter" idx="12"/>
          </p:nvPr>
        </p:nvSpPr>
        <p:spPr/>
        <p:txBody>
          <a:bodyPr>
            <a:normAutofit fontScale="92500"/>
          </a:bodyPr>
          <a:lstStyle/>
          <a:p>
            <a:pPr marL="0" indent="0">
              <a:buNone/>
            </a:pPr>
            <a:r>
              <a:rPr lang="en-US" sz="1000" i="1" dirty="0" err="1"/>
              <a:t>Uvodna</a:t>
            </a:r>
            <a:r>
              <a:rPr lang="en-US" sz="1000" i="1" dirty="0"/>
              <a:t> </a:t>
            </a:r>
            <a:r>
              <a:rPr lang="en-US" sz="1000" i="1" dirty="0" err="1"/>
              <a:t>opomba</a:t>
            </a:r>
            <a:r>
              <a:rPr lang="en-US" sz="1000" i="1" dirty="0"/>
              <a:t>: </a:t>
            </a:r>
            <a:r>
              <a:rPr lang="en-US" sz="1000" i="1" dirty="0" err="1"/>
              <a:t>Nekateri</a:t>
            </a:r>
            <a:r>
              <a:rPr lang="en-US" sz="1000" i="1" dirty="0"/>
              <a:t> </a:t>
            </a:r>
            <a:r>
              <a:rPr lang="en-US" sz="1000" i="1" dirty="0" err="1"/>
              <a:t>podatki</a:t>
            </a:r>
            <a:r>
              <a:rPr lang="en-US" sz="1000" i="1" dirty="0"/>
              <a:t> so </a:t>
            </a:r>
            <a:r>
              <a:rPr lang="en-US" sz="1000" i="1" dirty="0" err="1"/>
              <a:t>bili</a:t>
            </a:r>
            <a:r>
              <a:rPr lang="en-US" sz="1000" i="1" dirty="0"/>
              <a:t> </a:t>
            </a:r>
            <a:r>
              <a:rPr lang="en-US" sz="1000" i="1" dirty="0" err="1"/>
              <a:t>dodani</a:t>
            </a:r>
            <a:r>
              <a:rPr lang="en-US" sz="1000" i="1" dirty="0"/>
              <a:t> in </a:t>
            </a:r>
            <a:r>
              <a:rPr lang="en-US" sz="1000" i="1" dirty="0" err="1"/>
              <a:t>izmerjeni</a:t>
            </a:r>
            <a:r>
              <a:rPr lang="en-US" sz="1000" i="1" dirty="0"/>
              <a:t> </a:t>
            </a:r>
            <a:r>
              <a:rPr lang="en-US" sz="1000" i="1" dirty="0" err="1"/>
              <a:t>naknadno</a:t>
            </a:r>
            <a:r>
              <a:rPr lang="en-US" sz="1000" i="1" dirty="0"/>
              <a:t>, v </a:t>
            </a:r>
            <a:r>
              <a:rPr lang="en-US" sz="1000" i="1" dirty="0" err="1"/>
              <a:t>okviru</a:t>
            </a:r>
            <a:r>
              <a:rPr lang="en-US" sz="1000" i="1" dirty="0"/>
              <a:t> </a:t>
            </a:r>
            <a:r>
              <a:rPr lang="en-US" sz="1000" i="1" dirty="0" err="1"/>
              <a:t>originalnega</a:t>
            </a:r>
            <a:r>
              <a:rPr lang="en-US" sz="1000" i="1" dirty="0"/>
              <a:t> </a:t>
            </a:r>
            <a:r>
              <a:rPr lang="en-US" sz="1000" i="1" dirty="0" err="1"/>
              <a:t>vzorca</a:t>
            </a:r>
            <a:r>
              <a:rPr lang="en-US" sz="1000" i="1" dirty="0"/>
              <a:t>, z </a:t>
            </a:r>
            <a:r>
              <a:rPr lang="en-US" sz="1000" i="1" dirty="0" err="1"/>
              <a:t>realizacijo</a:t>
            </a:r>
            <a:r>
              <a:rPr lang="en-US" sz="1000" i="1" dirty="0"/>
              <a:t> </a:t>
            </a:r>
            <a:r>
              <a:rPr lang="en-US" sz="1000" i="1" dirty="0" err="1"/>
              <a:t>vzorca</a:t>
            </a:r>
            <a:r>
              <a:rPr lang="en-US" sz="1000" i="1" dirty="0"/>
              <a:t> </a:t>
            </a:r>
            <a:r>
              <a:rPr lang="en-US" sz="1000" i="1" dirty="0" err="1"/>
              <a:t>okoli</a:t>
            </a:r>
            <a:r>
              <a:rPr lang="en-US" sz="1000" i="1" dirty="0"/>
              <a:t> 60%. </a:t>
            </a:r>
            <a:r>
              <a:rPr lang="en-US" sz="1000" i="1" dirty="0" err="1"/>
              <a:t>Originalni</a:t>
            </a:r>
            <a:r>
              <a:rPr lang="en-US" sz="1000" i="1" dirty="0"/>
              <a:t> </a:t>
            </a:r>
            <a:r>
              <a:rPr lang="en-US" sz="1000" i="1" dirty="0" err="1"/>
              <a:t>vzorec</a:t>
            </a:r>
            <a:r>
              <a:rPr lang="en-US" sz="1000" i="1" dirty="0"/>
              <a:t> </a:t>
            </a:r>
            <a:r>
              <a:rPr lang="en-US" sz="1000" i="1" dirty="0" err="1"/>
              <a:t>je</a:t>
            </a:r>
            <a:r>
              <a:rPr lang="en-US" sz="1000" i="1" dirty="0"/>
              <a:t> </a:t>
            </a:r>
            <a:r>
              <a:rPr lang="en-US" sz="1000" i="1" dirty="0" err="1"/>
              <a:t>bil</a:t>
            </a:r>
            <a:r>
              <a:rPr lang="en-US" sz="1000" i="1" dirty="0"/>
              <a:t> </a:t>
            </a:r>
            <a:r>
              <a:rPr lang="en-US" sz="1000" i="1" dirty="0" err="1"/>
              <a:t>uporabljen</a:t>
            </a:r>
            <a:r>
              <a:rPr lang="en-US" sz="1000" i="1" dirty="0"/>
              <a:t> </a:t>
            </a:r>
            <a:r>
              <a:rPr lang="en-US" sz="1000" i="1" dirty="0" err="1"/>
              <a:t>zaradi</a:t>
            </a:r>
            <a:r>
              <a:rPr lang="en-US" sz="1000" i="1" dirty="0"/>
              <a:t> </a:t>
            </a:r>
            <a:r>
              <a:rPr lang="en-US" sz="1000" i="1" dirty="0" err="1"/>
              <a:t>želje</a:t>
            </a:r>
            <a:r>
              <a:rPr lang="en-US" sz="1000" i="1" dirty="0"/>
              <a:t> </a:t>
            </a:r>
            <a:r>
              <a:rPr lang="en-US" sz="1000" i="1" dirty="0" err="1"/>
              <a:t>po</a:t>
            </a:r>
            <a:r>
              <a:rPr lang="en-US" sz="1000" i="1" dirty="0"/>
              <a:t> </a:t>
            </a:r>
            <a:r>
              <a:rPr lang="en-US" sz="1000" i="1" dirty="0" err="1"/>
              <a:t>spremljanju</a:t>
            </a:r>
            <a:r>
              <a:rPr lang="en-US" sz="1000" i="1" dirty="0"/>
              <a:t> </a:t>
            </a:r>
            <a:r>
              <a:rPr lang="en-US" sz="1000" i="1" dirty="0" err="1"/>
              <a:t>sprememb</a:t>
            </a:r>
            <a:r>
              <a:rPr lang="en-US" sz="1000" i="1" dirty="0"/>
              <a:t> </a:t>
            </a:r>
            <a:r>
              <a:rPr lang="en-US" sz="1000" i="1" dirty="0" err="1"/>
              <a:t>na</a:t>
            </a:r>
            <a:r>
              <a:rPr lang="en-US" sz="1000" i="1" dirty="0"/>
              <a:t> </a:t>
            </a:r>
            <a:r>
              <a:rPr lang="en-US" sz="1000" i="1" dirty="0" err="1"/>
              <a:t>istih</a:t>
            </a:r>
            <a:r>
              <a:rPr lang="en-US" sz="1000" i="1" dirty="0"/>
              <a:t> </a:t>
            </a:r>
            <a:r>
              <a:rPr lang="en-US" sz="1000" i="1" dirty="0" err="1"/>
              <a:t>anketirancih</a:t>
            </a:r>
            <a:r>
              <a:rPr lang="en-US" sz="1000" i="1" dirty="0"/>
              <a:t> </a:t>
            </a:r>
            <a:r>
              <a:rPr lang="en-US" sz="1000" i="1" dirty="0" err="1"/>
              <a:t>skozi</a:t>
            </a:r>
            <a:r>
              <a:rPr lang="en-US" sz="1000" i="1" dirty="0"/>
              <a:t> </a:t>
            </a:r>
            <a:r>
              <a:rPr lang="en-US" sz="1000" i="1" dirty="0" err="1"/>
              <a:t>čas</a:t>
            </a:r>
            <a:r>
              <a:rPr lang="en-US" sz="1000" i="1" dirty="0"/>
              <a:t>. </a:t>
            </a:r>
            <a:r>
              <a:rPr lang="en-US" sz="1000" i="1" dirty="0" err="1"/>
              <a:t>Zaznana</a:t>
            </a:r>
            <a:r>
              <a:rPr lang="en-US" sz="1000" i="1" dirty="0"/>
              <a:t> </a:t>
            </a:r>
            <a:r>
              <a:rPr lang="en-US" sz="1000" i="1" dirty="0" err="1"/>
              <a:t>odstopanja</a:t>
            </a:r>
            <a:r>
              <a:rPr lang="en-US" sz="1000" i="1" dirty="0"/>
              <a:t> so </a:t>
            </a:r>
            <a:r>
              <a:rPr lang="en-US" sz="1000" i="1" dirty="0" err="1"/>
              <a:t>zato</a:t>
            </a:r>
            <a:r>
              <a:rPr lang="en-US" sz="1000" i="1" dirty="0"/>
              <a:t> </a:t>
            </a:r>
            <a:r>
              <a:rPr lang="en-US" sz="1000" i="1" dirty="0" err="1"/>
              <a:t>zelo</a:t>
            </a:r>
            <a:r>
              <a:rPr lang="en-US" sz="1000" i="1" dirty="0"/>
              <a:t> </a:t>
            </a:r>
            <a:r>
              <a:rPr lang="en-US" sz="1000" i="1" dirty="0" err="1"/>
              <a:t>verjetno</a:t>
            </a:r>
            <a:r>
              <a:rPr lang="en-US" sz="1000" i="1" dirty="0"/>
              <a:t> </a:t>
            </a:r>
            <a:r>
              <a:rPr lang="en-US" sz="1000" i="1" dirty="0" err="1"/>
              <a:t>posledica</a:t>
            </a:r>
            <a:r>
              <a:rPr lang="en-US" sz="1000" i="1" dirty="0"/>
              <a:t> </a:t>
            </a:r>
            <a:r>
              <a:rPr lang="en-US" sz="1000" i="1" dirty="0" err="1"/>
              <a:t>razlike</a:t>
            </a:r>
            <a:r>
              <a:rPr lang="en-US" sz="1000" i="1" dirty="0"/>
              <a:t> med </a:t>
            </a:r>
            <a:r>
              <a:rPr lang="en-US" sz="1000" i="1" dirty="0" err="1"/>
              <a:t>anketiranci</a:t>
            </a:r>
            <a:r>
              <a:rPr lang="en-US" sz="1000" i="1" dirty="0"/>
              <a:t>, </a:t>
            </a:r>
            <a:r>
              <a:rPr lang="en-US" sz="1000" i="1" dirty="0" err="1"/>
              <a:t>ki</a:t>
            </a:r>
            <a:r>
              <a:rPr lang="en-US" sz="1000" i="1" dirty="0"/>
              <a:t> so se </a:t>
            </a:r>
            <a:r>
              <a:rPr lang="en-US" sz="1000" i="1" dirty="0" err="1"/>
              <a:t>odzvali</a:t>
            </a:r>
            <a:r>
              <a:rPr lang="en-US" sz="1000" i="1" dirty="0"/>
              <a:t> </a:t>
            </a:r>
            <a:r>
              <a:rPr lang="en-US" sz="1000" i="1" dirty="0" err="1"/>
              <a:t>ponovnemu</a:t>
            </a:r>
            <a:r>
              <a:rPr lang="en-US" sz="1000" i="1" dirty="0"/>
              <a:t> </a:t>
            </a:r>
            <a:r>
              <a:rPr lang="en-US" sz="1000" i="1" dirty="0" err="1"/>
              <a:t>povabilu</a:t>
            </a:r>
            <a:r>
              <a:rPr lang="en-US" sz="1000" i="1" dirty="0"/>
              <a:t> k </a:t>
            </a:r>
            <a:r>
              <a:rPr lang="en-US" sz="1000" i="1" dirty="0" err="1"/>
              <a:t>odgovarjanju</a:t>
            </a:r>
            <a:r>
              <a:rPr lang="en-US" sz="1000" i="1" dirty="0"/>
              <a:t> </a:t>
            </a:r>
            <a:r>
              <a:rPr lang="en-US" sz="1000" i="1" dirty="0" err="1"/>
              <a:t>na</a:t>
            </a:r>
            <a:r>
              <a:rPr lang="en-US" sz="1000" i="1" dirty="0"/>
              <a:t> </a:t>
            </a:r>
            <a:r>
              <a:rPr lang="en-US" sz="1000" i="1" dirty="0" err="1"/>
              <a:t>anketo</a:t>
            </a:r>
            <a:r>
              <a:rPr lang="en-US" sz="1000" i="1" dirty="0"/>
              <a:t>, in </a:t>
            </a:r>
            <a:r>
              <a:rPr lang="en-US" sz="1000" i="1" dirty="0" err="1"/>
              <a:t>tistimi</a:t>
            </a:r>
            <a:r>
              <a:rPr lang="en-US" sz="1000" i="1" dirty="0"/>
              <a:t>, </a:t>
            </a:r>
            <a:r>
              <a:rPr lang="en-US" sz="1000" i="1" dirty="0" err="1"/>
              <a:t>ki</a:t>
            </a:r>
            <a:r>
              <a:rPr lang="en-US" sz="1000" i="1" dirty="0"/>
              <a:t> se </a:t>
            </a:r>
            <a:r>
              <a:rPr lang="en-US" sz="1000" i="1" dirty="0" err="1"/>
              <a:t>niso</a:t>
            </a:r>
            <a:r>
              <a:rPr lang="en-US" sz="1000" i="1" dirty="0"/>
              <a:t>, </a:t>
            </a:r>
            <a:r>
              <a:rPr lang="en-US" sz="1000" i="1" dirty="0" err="1"/>
              <a:t>čeprav</a:t>
            </a:r>
            <a:r>
              <a:rPr lang="en-US" sz="1000" i="1" dirty="0"/>
              <a:t> so </a:t>
            </a:r>
            <a:r>
              <a:rPr lang="en-US" sz="1000" i="1" dirty="0" err="1"/>
              <a:t>po</a:t>
            </a:r>
            <a:r>
              <a:rPr lang="en-US" sz="1000" i="1" dirty="0"/>
              <a:t> </a:t>
            </a:r>
            <a:r>
              <a:rPr lang="en-US" sz="1000" i="1" dirty="0" err="1"/>
              <a:t>demografskih</a:t>
            </a:r>
            <a:r>
              <a:rPr lang="en-US" sz="1000" i="1" dirty="0"/>
              <a:t> </a:t>
            </a:r>
            <a:r>
              <a:rPr lang="en-US" sz="1000" i="1" dirty="0" err="1"/>
              <a:t>atributih</a:t>
            </a:r>
            <a:r>
              <a:rPr lang="en-US" sz="1000" i="1" dirty="0"/>
              <a:t> </a:t>
            </a:r>
            <a:r>
              <a:rPr lang="en-US" sz="1000" i="1" dirty="0" err="1"/>
              <a:t>usklajeni</a:t>
            </a:r>
            <a:r>
              <a:rPr lang="en-US" sz="1000" i="1" dirty="0"/>
              <a:t> z </a:t>
            </a:r>
            <a:r>
              <a:rPr lang="en-US" sz="1000" i="1" dirty="0" err="1"/>
              <a:t>originalnim</a:t>
            </a:r>
            <a:r>
              <a:rPr lang="en-US" sz="1000" i="1" dirty="0"/>
              <a:t> </a:t>
            </a:r>
            <a:r>
              <a:rPr lang="en-US" sz="1000" i="1" dirty="0" err="1"/>
              <a:t>vzorcem</a:t>
            </a:r>
            <a:r>
              <a:rPr lang="en-US" sz="1000" i="1" dirty="0"/>
              <a:t>. V </a:t>
            </a:r>
            <a:r>
              <a:rPr lang="en-US" sz="1000" i="1" dirty="0" err="1"/>
              <a:t>takšnem</a:t>
            </a:r>
            <a:r>
              <a:rPr lang="en-US" sz="1000" i="1" dirty="0"/>
              <a:t> </a:t>
            </a:r>
            <a:r>
              <a:rPr lang="en-US" sz="1000" i="1" dirty="0" err="1"/>
              <a:t>primeru</a:t>
            </a:r>
            <a:r>
              <a:rPr lang="en-US" sz="1000" i="1" dirty="0"/>
              <a:t> </a:t>
            </a:r>
            <a:r>
              <a:rPr lang="en-US" sz="1000" i="1" dirty="0" err="1"/>
              <a:t>je</a:t>
            </a:r>
            <a:r>
              <a:rPr lang="en-US" sz="1000" i="1" dirty="0"/>
              <a:t> </a:t>
            </a:r>
            <a:r>
              <a:rPr lang="en-US" sz="1000" i="1" dirty="0" err="1"/>
              <a:t>na</a:t>
            </a:r>
            <a:r>
              <a:rPr lang="en-US" sz="1000" i="1" dirty="0"/>
              <a:t> to </a:t>
            </a:r>
            <a:r>
              <a:rPr lang="en-US" sz="1000" i="1" dirty="0" err="1"/>
              <a:t>opozorjeno</a:t>
            </a:r>
            <a:r>
              <a:rPr lang="en-US" sz="1000" i="1" dirty="0"/>
              <a:t> v </a:t>
            </a:r>
            <a:r>
              <a:rPr lang="en-US" sz="1000" i="1" dirty="0" err="1"/>
              <a:t>komentarju</a:t>
            </a:r>
            <a:r>
              <a:rPr lang="en-US" sz="1000" i="1" dirty="0"/>
              <a:t> k </a:t>
            </a:r>
            <a:r>
              <a:rPr lang="en-US" sz="1000" i="1" dirty="0" err="1"/>
              <a:t>rezultatu</a:t>
            </a:r>
            <a:r>
              <a:rPr lang="en-US" sz="1000" i="1" dirty="0"/>
              <a:t>. </a:t>
            </a:r>
            <a:r>
              <a:rPr lang="en-US" sz="1000" i="1" dirty="0" err="1"/>
              <a:t>Ti</a:t>
            </a:r>
            <a:r>
              <a:rPr lang="en-US" sz="1000" i="1" dirty="0"/>
              <a:t> </a:t>
            </a:r>
            <a:r>
              <a:rPr lang="en-US" sz="1000" i="1" dirty="0" err="1"/>
              <a:t>podatki</a:t>
            </a:r>
            <a:r>
              <a:rPr lang="en-US" sz="1000" i="1" dirty="0"/>
              <a:t> </a:t>
            </a:r>
            <a:r>
              <a:rPr lang="en-US" sz="1000" i="1" dirty="0" err="1"/>
              <a:t>bodo</a:t>
            </a:r>
            <a:r>
              <a:rPr lang="en-US" sz="1000" i="1" dirty="0"/>
              <a:t> </a:t>
            </a:r>
            <a:r>
              <a:rPr lang="en-US" sz="1000" i="1" dirty="0" err="1"/>
              <a:t>bolj</a:t>
            </a:r>
            <a:r>
              <a:rPr lang="en-US" sz="1000" i="1" dirty="0"/>
              <a:t> </a:t>
            </a:r>
            <a:r>
              <a:rPr lang="en-US" sz="1000" i="1" dirty="0" err="1"/>
              <a:t>uporabni</a:t>
            </a:r>
            <a:r>
              <a:rPr lang="en-US" sz="1000" i="1" dirty="0"/>
              <a:t> v </a:t>
            </a:r>
            <a:r>
              <a:rPr lang="en-US" sz="1000" i="1" dirty="0" err="1"/>
              <a:t>naslednjem</a:t>
            </a:r>
            <a:r>
              <a:rPr lang="en-US" sz="1000" i="1" dirty="0"/>
              <a:t> </a:t>
            </a:r>
            <a:r>
              <a:rPr lang="en-US" sz="1000" i="1" dirty="0" err="1"/>
              <a:t>merjenju</a:t>
            </a:r>
            <a:r>
              <a:rPr lang="en-US" sz="1000" i="1" dirty="0"/>
              <a:t>. </a:t>
            </a:r>
            <a:endParaRPr lang="en-US" sz="1400" i="1" dirty="0"/>
          </a:p>
          <a:p>
            <a:r>
              <a:rPr lang="en-US" sz="1400" b="1" dirty="0" err="1"/>
              <a:t>Kampanja</a:t>
            </a:r>
            <a:r>
              <a:rPr lang="en-US" sz="1400" b="1" dirty="0"/>
              <a:t> </a:t>
            </a:r>
            <a:r>
              <a:rPr lang="en-US" sz="1400" b="1" dirty="0" err="1"/>
              <a:t>je</a:t>
            </a:r>
            <a:r>
              <a:rPr lang="en-US" sz="1400" b="1" dirty="0"/>
              <a:t> </a:t>
            </a:r>
            <a:r>
              <a:rPr lang="en-US" sz="1400" b="1" dirty="0" err="1"/>
              <a:t>imela</a:t>
            </a:r>
            <a:r>
              <a:rPr lang="en-US" sz="1400" b="1" dirty="0"/>
              <a:t> </a:t>
            </a:r>
            <a:r>
              <a:rPr lang="en-US" sz="1400" b="1" dirty="0" err="1"/>
              <a:t>očiten</a:t>
            </a:r>
            <a:r>
              <a:rPr lang="en-US" sz="1400" b="1" dirty="0"/>
              <a:t> </a:t>
            </a:r>
            <a:r>
              <a:rPr lang="en-US" sz="1400" b="1" dirty="0" err="1"/>
              <a:t>vpliv</a:t>
            </a:r>
            <a:r>
              <a:rPr lang="en-US" sz="1400" b="1" dirty="0"/>
              <a:t> </a:t>
            </a:r>
            <a:r>
              <a:rPr lang="en-US" sz="1400" b="1" dirty="0" err="1"/>
              <a:t>predvsem</a:t>
            </a:r>
            <a:r>
              <a:rPr lang="en-US" sz="1400" b="1" dirty="0"/>
              <a:t> </a:t>
            </a:r>
            <a:r>
              <a:rPr lang="en-US" sz="1400" b="1" dirty="0" err="1"/>
              <a:t>na</a:t>
            </a:r>
            <a:r>
              <a:rPr lang="en-US" sz="1400" b="1" dirty="0"/>
              <a:t> </a:t>
            </a:r>
            <a:r>
              <a:rPr lang="en-US" sz="1400" b="1" dirty="0" err="1"/>
              <a:t>splošne</a:t>
            </a:r>
            <a:r>
              <a:rPr lang="en-US" sz="1400" b="1" dirty="0"/>
              <a:t> </a:t>
            </a:r>
            <a:r>
              <a:rPr lang="en-US" sz="1400" b="1" dirty="0" err="1"/>
              <a:t>indikatorje</a:t>
            </a:r>
            <a:r>
              <a:rPr lang="en-US" sz="1400" dirty="0"/>
              <a:t>, v </a:t>
            </a:r>
            <a:r>
              <a:rPr lang="en-US" sz="1400" dirty="0" err="1"/>
              <a:t>manjši</a:t>
            </a:r>
            <a:r>
              <a:rPr lang="en-US" sz="1400" dirty="0"/>
              <a:t> </a:t>
            </a:r>
            <a:r>
              <a:rPr lang="en-US" sz="1400" dirty="0" err="1"/>
              <a:t>meri</a:t>
            </a:r>
            <a:r>
              <a:rPr lang="en-US" sz="1400" dirty="0"/>
              <a:t> pa </a:t>
            </a:r>
            <a:r>
              <a:rPr lang="en-US" sz="1400" dirty="0" err="1"/>
              <a:t>na</a:t>
            </a:r>
            <a:r>
              <a:rPr lang="en-US" sz="1400" dirty="0"/>
              <a:t> </a:t>
            </a:r>
            <a:r>
              <a:rPr lang="en-US" sz="1400" dirty="0" err="1"/>
              <a:t>specifične</a:t>
            </a:r>
            <a:r>
              <a:rPr lang="en-US" sz="1400" dirty="0"/>
              <a:t> </a:t>
            </a:r>
            <a:r>
              <a:rPr lang="en-US" sz="1400" dirty="0" err="1"/>
              <a:t>cilje</a:t>
            </a:r>
            <a:r>
              <a:rPr lang="en-US" sz="1400" dirty="0"/>
              <a:t>. To </a:t>
            </a:r>
            <a:r>
              <a:rPr lang="en-US" sz="1400" dirty="0" err="1"/>
              <a:t>je</a:t>
            </a:r>
            <a:r>
              <a:rPr lang="en-US" sz="1400" dirty="0"/>
              <a:t> </a:t>
            </a:r>
            <a:r>
              <a:rPr lang="en-US" sz="1400" dirty="0" err="1"/>
              <a:t>pričakovano</a:t>
            </a:r>
            <a:r>
              <a:rPr lang="en-US" sz="1400" dirty="0"/>
              <a:t> </a:t>
            </a:r>
            <a:r>
              <a:rPr lang="en-US" sz="1400" dirty="0" err="1"/>
              <a:t>glede</a:t>
            </a:r>
            <a:r>
              <a:rPr lang="en-US" sz="1400" dirty="0"/>
              <a:t> </a:t>
            </a:r>
            <a:r>
              <a:rPr lang="en-US" sz="1400" dirty="0" err="1"/>
              <a:t>na</a:t>
            </a:r>
            <a:r>
              <a:rPr lang="en-US" sz="1400" dirty="0"/>
              <a:t> </a:t>
            </a:r>
            <a:r>
              <a:rPr lang="en-US" sz="1400" dirty="0" err="1"/>
              <a:t>dolžino</a:t>
            </a:r>
            <a:r>
              <a:rPr lang="en-US" sz="1400" dirty="0"/>
              <a:t> in </a:t>
            </a:r>
            <a:r>
              <a:rPr lang="en-US" sz="1400" dirty="0" err="1"/>
              <a:t>obseg</a:t>
            </a:r>
            <a:r>
              <a:rPr lang="en-US" sz="1400" dirty="0"/>
              <a:t> </a:t>
            </a:r>
            <a:r>
              <a:rPr lang="en-US" sz="1400" dirty="0" err="1"/>
              <a:t>kampanje</a:t>
            </a:r>
            <a:r>
              <a:rPr lang="en-US" sz="1400" dirty="0"/>
              <a:t>. </a:t>
            </a:r>
            <a:r>
              <a:rPr lang="en-US" sz="1400" b="1" dirty="0"/>
              <a:t>Z </a:t>
            </a:r>
            <a:r>
              <a:rPr lang="en-US" sz="1400" b="1" dirty="0" err="1"/>
              <a:t>dvomesečno</a:t>
            </a:r>
            <a:r>
              <a:rPr lang="en-US" sz="1400" b="1" dirty="0"/>
              <a:t> </a:t>
            </a:r>
            <a:r>
              <a:rPr lang="en-US" sz="1400" b="1" dirty="0" err="1"/>
              <a:t>kampanjo</a:t>
            </a:r>
            <a:r>
              <a:rPr lang="en-US" sz="1400" b="1" dirty="0"/>
              <a:t> </a:t>
            </a:r>
            <a:r>
              <a:rPr lang="en-US" sz="1400" b="1" dirty="0" err="1"/>
              <a:t>smo</a:t>
            </a:r>
            <a:r>
              <a:rPr lang="en-US" sz="1400" b="1" dirty="0"/>
              <a:t> </a:t>
            </a:r>
            <a:r>
              <a:rPr lang="en-US" sz="1400" b="1" dirty="0" err="1"/>
              <a:t>verjetno</a:t>
            </a:r>
            <a:r>
              <a:rPr lang="en-US" sz="1400" b="1" dirty="0"/>
              <a:t> </a:t>
            </a:r>
            <a:r>
              <a:rPr lang="en-US" sz="1400" b="1" dirty="0" err="1"/>
              <a:t>dosegli</a:t>
            </a:r>
            <a:r>
              <a:rPr lang="en-US" sz="1400" b="1" dirty="0"/>
              <a:t> </a:t>
            </a:r>
            <a:r>
              <a:rPr lang="en-US" sz="1400" b="1" dirty="0" err="1"/>
              <a:t>največ</a:t>
            </a:r>
            <a:r>
              <a:rPr lang="en-US" sz="1400" b="1" dirty="0"/>
              <a:t> </a:t>
            </a:r>
            <a:r>
              <a:rPr lang="en-US" sz="1400" b="1" dirty="0" err="1"/>
              <a:t>kar</a:t>
            </a:r>
            <a:r>
              <a:rPr lang="en-US" sz="1400" b="1" dirty="0"/>
              <a:t> </a:t>
            </a:r>
            <a:r>
              <a:rPr lang="en-US" sz="1400" b="1" dirty="0" err="1"/>
              <a:t>smo</a:t>
            </a:r>
            <a:r>
              <a:rPr lang="en-US" sz="1400" b="1" dirty="0"/>
              <a:t> </a:t>
            </a:r>
            <a:r>
              <a:rPr lang="en-US" sz="1400" b="1" dirty="0" err="1"/>
              <a:t>lahko</a:t>
            </a:r>
            <a:r>
              <a:rPr lang="en-US" sz="1400" b="1" dirty="0"/>
              <a:t>.</a:t>
            </a:r>
          </a:p>
          <a:p>
            <a:r>
              <a:rPr lang="en-US" sz="1400" b="1" dirty="0" err="1"/>
              <a:t>Vsi</a:t>
            </a:r>
            <a:r>
              <a:rPr lang="en-US" sz="1400" b="1" dirty="0"/>
              <a:t> </a:t>
            </a:r>
            <a:r>
              <a:rPr lang="en-US" sz="1400" b="1" dirty="0" err="1"/>
              <a:t>možni</a:t>
            </a:r>
            <a:r>
              <a:rPr lang="en-US" sz="1400" b="1" dirty="0"/>
              <a:t> </a:t>
            </a:r>
            <a:r>
              <a:rPr lang="en-US" sz="1400" b="1" dirty="0" err="1"/>
              <a:t>kratkoročni</a:t>
            </a:r>
            <a:r>
              <a:rPr lang="en-US" sz="1400" b="1" dirty="0"/>
              <a:t> </a:t>
            </a:r>
            <a:r>
              <a:rPr lang="en-US" sz="1400" b="1" dirty="0" err="1"/>
              <a:t>učinki</a:t>
            </a:r>
            <a:r>
              <a:rPr lang="en-US" sz="1400" b="1" dirty="0"/>
              <a:t> so </a:t>
            </a:r>
            <a:r>
              <a:rPr lang="en-US" sz="1400" b="1" dirty="0" err="1"/>
              <a:t>zaznani</a:t>
            </a:r>
            <a:r>
              <a:rPr lang="en-US" sz="1400" b="1" dirty="0"/>
              <a:t> in </a:t>
            </a:r>
            <a:r>
              <a:rPr lang="en-US" sz="1400" b="1" dirty="0" err="1"/>
              <a:t>pričakovano</a:t>
            </a:r>
            <a:r>
              <a:rPr lang="en-US" sz="1400" b="1" dirty="0"/>
              <a:t> </a:t>
            </a:r>
            <a:r>
              <a:rPr lang="en-US" sz="1400" b="1" dirty="0" err="1"/>
              <a:t>višji</a:t>
            </a:r>
            <a:r>
              <a:rPr lang="en-US" sz="1400" b="1" dirty="0"/>
              <a:t>, </a:t>
            </a:r>
            <a:r>
              <a:rPr lang="en-US" sz="1400" b="1" dirty="0" err="1"/>
              <a:t>kar</a:t>
            </a:r>
            <a:r>
              <a:rPr lang="en-US" sz="1400" b="1" dirty="0"/>
              <a:t> </a:t>
            </a:r>
            <a:r>
              <a:rPr lang="en-US" sz="1400" b="1" dirty="0" err="1"/>
              <a:t>še</a:t>
            </a:r>
            <a:r>
              <a:rPr lang="en-US" sz="1400" b="1" dirty="0"/>
              <a:t> </a:t>
            </a:r>
            <a:r>
              <a:rPr lang="en-US" sz="1400" b="1" dirty="0" err="1"/>
              <a:t>posebej</a:t>
            </a:r>
            <a:r>
              <a:rPr lang="en-US" sz="1400" b="1" dirty="0"/>
              <a:t> </a:t>
            </a:r>
            <a:r>
              <a:rPr lang="en-US" sz="1400" b="1" dirty="0" err="1"/>
              <a:t>velja</a:t>
            </a:r>
            <a:r>
              <a:rPr lang="en-US" sz="1400" b="1" dirty="0"/>
              <a:t> </a:t>
            </a:r>
            <a:r>
              <a:rPr lang="en-US" sz="1400" b="1" dirty="0" err="1"/>
              <a:t>za</a:t>
            </a:r>
            <a:r>
              <a:rPr lang="en-US" sz="1400" b="1" dirty="0"/>
              <a:t> </a:t>
            </a:r>
            <a:r>
              <a:rPr lang="en-US" sz="1400" b="1" dirty="0" err="1"/>
              <a:t>ciljno</a:t>
            </a:r>
            <a:r>
              <a:rPr lang="en-US" sz="1400" b="1" dirty="0"/>
              <a:t> </a:t>
            </a:r>
            <a:r>
              <a:rPr lang="en-US" sz="1400" b="1" dirty="0" err="1"/>
              <a:t>skupino</a:t>
            </a:r>
            <a:r>
              <a:rPr lang="en-US" sz="1400" b="1" dirty="0"/>
              <a:t> </a:t>
            </a:r>
            <a:r>
              <a:rPr lang="en-US" sz="1400" b="1" dirty="0" err="1"/>
              <a:t>ženske</a:t>
            </a:r>
            <a:r>
              <a:rPr lang="en-US" sz="1400" b="1" dirty="0"/>
              <a:t> 25-55 let</a:t>
            </a:r>
            <a:r>
              <a:rPr lang="en-US" sz="1400" dirty="0"/>
              <a:t>, v </a:t>
            </a:r>
            <a:r>
              <a:rPr lang="en-US" sz="1400" dirty="0" err="1"/>
              <a:t>nekaterih</a:t>
            </a:r>
            <a:r>
              <a:rPr lang="en-US" sz="1400" dirty="0"/>
              <a:t> </a:t>
            </a:r>
            <a:r>
              <a:rPr lang="en-US" sz="1400" dirty="0" err="1"/>
              <a:t>primerih</a:t>
            </a:r>
            <a:r>
              <a:rPr lang="en-US" sz="1400" dirty="0"/>
              <a:t> </a:t>
            </a:r>
            <a:r>
              <a:rPr lang="en-US" sz="1400" dirty="0" err="1"/>
              <a:t>tudi</a:t>
            </a:r>
            <a:r>
              <a:rPr lang="en-US" sz="1400" dirty="0"/>
              <a:t> </a:t>
            </a:r>
            <a:r>
              <a:rPr lang="en-US" sz="1400" dirty="0" err="1"/>
              <a:t>za</a:t>
            </a:r>
            <a:r>
              <a:rPr lang="en-US" sz="1400" dirty="0"/>
              <a:t> </a:t>
            </a:r>
            <a:r>
              <a:rPr lang="en-US" sz="1400" dirty="0" err="1"/>
              <a:t>nakupne</a:t>
            </a:r>
            <a:r>
              <a:rPr lang="en-US" sz="1400" dirty="0"/>
              <a:t> </a:t>
            </a:r>
            <a:r>
              <a:rPr lang="en-US" sz="1400" dirty="0" err="1"/>
              <a:t>člane</a:t>
            </a:r>
            <a:r>
              <a:rPr lang="en-US" sz="1400" dirty="0"/>
              <a:t>.</a:t>
            </a:r>
            <a:r>
              <a:rPr lang="en-US" sz="1400" b="1" dirty="0"/>
              <a:t> </a:t>
            </a:r>
            <a:r>
              <a:rPr lang="en-US" sz="1400" dirty="0" err="1"/>
              <a:t>Uspešnost</a:t>
            </a:r>
            <a:r>
              <a:rPr lang="en-US" sz="1400" dirty="0"/>
              <a:t> </a:t>
            </a:r>
            <a:r>
              <a:rPr lang="en-US" sz="1400" dirty="0" err="1"/>
              <a:t>kampanje</a:t>
            </a:r>
            <a:r>
              <a:rPr lang="en-US" sz="1400" dirty="0"/>
              <a:t> </a:t>
            </a:r>
            <a:r>
              <a:rPr lang="en-US" sz="1400" dirty="0" err="1"/>
              <a:t>dokazuje</a:t>
            </a:r>
            <a:r>
              <a:rPr lang="en-US" sz="1400" dirty="0"/>
              <a:t> </a:t>
            </a:r>
            <a:r>
              <a:rPr lang="en-US" sz="1400" b="1" dirty="0" err="1"/>
              <a:t>tudi</a:t>
            </a:r>
            <a:r>
              <a:rPr lang="en-US" sz="1400" b="1" dirty="0"/>
              <a:t> </a:t>
            </a:r>
            <a:r>
              <a:rPr lang="en-US" sz="1400" b="1" dirty="0" err="1"/>
              <a:t>dosežen</a:t>
            </a:r>
            <a:r>
              <a:rPr lang="en-US" sz="1400" b="1" dirty="0"/>
              <a:t> </a:t>
            </a:r>
            <a:r>
              <a:rPr lang="en-US" sz="1400" b="1" dirty="0" err="1"/>
              <a:t>rezultat</a:t>
            </a:r>
            <a:r>
              <a:rPr lang="en-US" sz="1400" b="1" dirty="0"/>
              <a:t> v </a:t>
            </a:r>
            <a:r>
              <a:rPr lang="en-US" sz="1400" b="1" dirty="0" err="1"/>
              <a:t>segmentu</a:t>
            </a:r>
            <a:r>
              <a:rPr lang="en-US" sz="1400" b="1" dirty="0"/>
              <a:t> “</a:t>
            </a:r>
            <a:r>
              <a:rPr lang="en-US" sz="1400" b="1" dirty="0" err="1"/>
              <a:t>osveščenih</a:t>
            </a:r>
            <a:r>
              <a:rPr lang="en-US" sz="1400" b="1" dirty="0"/>
              <a:t>” </a:t>
            </a:r>
            <a:r>
              <a:rPr lang="en-US" sz="1400" b="1" dirty="0" err="1"/>
              <a:t>potrošnikov</a:t>
            </a:r>
            <a:r>
              <a:rPr lang="en-US" sz="1400" b="1" dirty="0"/>
              <a:t>, </a:t>
            </a:r>
            <a:r>
              <a:rPr lang="en-US" sz="1400" b="1" dirty="0" err="1"/>
              <a:t>ki</a:t>
            </a:r>
            <a:r>
              <a:rPr lang="en-US" sz="1400" b="1" dirty="0"/>
              <a:t> </a:t>
            </a:r>
            <a:r>
              <a:rPr lang="en-US" sz="1400" b="1" dirty="0" err="1"/>
              <a:t>smo</a:t>
            </a:r>
            <a:r>
              <a:rPr lang="en-US" sz="1400" b="1" dirty="0"/>
              <a:t> </a:t>
            </a:r>
            <a:r>
              <a:rPr lang="en-US" sz="1400" b="1" dirty="0" err="1"/>
              <a:t>ga</a:t>
            </a:r>
            <a:r>
              <a:rPr lang="en-US" sz="1400" b="1" dirty="0"/>
              <a:t> </a:t>
            </a:r>
            <a:r>
              <a:rPr lang="en-US" sz="1400" b="1" dirty="0" err="1"/>
              <a:t>označili</a:t>
            </a:r>
            <a:r>
              <a:rPr lang="en-US" sz="1400" b="1" dirty="0"/>
              <a:t> </a:t>
            </a:r>
            <a:r>
              <a:rPr lang="en-US" sz="1400" b="1" dirty="0" err="1"/>
              <a:t>kot</a:t>
            </a:r>
            <a:r>
              <a:rPr lang="en-US" sz="1400" b="1" dirty="0"/>
              <a:t> </a:t>
            </a:r>
            <a:r>
              <a:rPr lang="en-US" sz="1400" b="1" dirty="0" err="1"/>
              <a:t>tistega</a:t>
            </a:r>
            <a:r>
              <a:rPr lang="en-US" sz="1400" b="1" dirty="0"/>
              <a:t>, </a:t>
            </a:r>
            <a:r>
              <a:rPr lang="en-US" sz="1400" b="1" dirty="0" err="1"/>
              <a:t>ki</a:t>
            </a:r>
            <a:r>
              <a:rPr lang="en-US" sz="1400" b="1" dirty="0"/>
              <a:t> bi moral </a:t>
            </a:r>
            <a:r>
              <a:rPr lang="en-US" sz="1400" b="1" dirty="0" err="1"/>
              <a:t>biti</a:t>
            </a:r>
            <a:r>
              <a:rPr lang="en-US" sz="1400" b="1" dirty="0"/>
              <a:t> </a:t>
            </a:r>
            <a:r>
              <a:rPr lang="en-US" sz="1400" b="1" dirty="0" err="1"/>
              <a:t>najbolj</a:t>
            </a:r>
            <a:r>
              <a:rPr lang="en-US" sz="1400" b="1" dirty="0"/>
              <a:t> </a:t>
            </a:r>
            <a:r>
              <a:rPr lang="en-US" sz="1400" b="1" dirty="0" err="1"/>
              <a:t>odziven</a:t>
            </a:r>
            <a:r>
              <a:rPr lang="en-US" sz="1400" b="1" dirty="0"/>
              <a:t> </a:t>
            </a:r>
            <a:r>
              <a:rPr lang="en-US" sz="1400" b="1" dirty="0" err="1"/>
              <a:t>na</a:t>
            </a:r>
            <a:r>
              <a:rPr lang="en-US" sz="1400" b="1" dirty="0"/>
              <a:t> </a:t>
            </a:r>
            <a:r>
              <a:rPr lang="en-US" sz="1400" b="1" dirty="0" err="1"/>
              <a:t>sporočila</a:t>
            </a:r>
            <a:r>
              <a:rPr lang="en-US" sz="1400" b="1" dirty="0"/>
              <a:t> </a:t>
            </a:r>
            <a:r>
              <a:rPr lang="en-US" sz="1400" b="1" dirty="0" err="1"/>
              <a:t>kampanje</a:t>
            </a:r>
            <a:r>
              <a:rPr lang="en-US" sz="1400" b="1" dirty="0"/>
              <a:t> </a:t>
            </a:r>
            <a:r>
              <a:rPr lang="en-US" sz="1400" dirty="0"/>
              <a:t>in to se </a:t>
            </a:r>
            <a:r>
              <a:rPr lang="en-US" sz="1400" dirty="0" err="1"/>
              <a:t>je</a:t>
            </a:r>
            <a:r>
              <a:rPr lang="en-US" sz="1400" dirty="0"/>
              <a:t> </a:t>
            </a:r>
            <a:r>
              <a:rPr lang="en-US" sz="1400" dirty="0" err="1"/>
              <a:t>tudi</a:t>
            </a:r>
            <a:r>
              <a:rPr lang="en-US" sz="1400" dirty="0"/>
              <a:t> </a:t>
            </a:r>
            <a:r>
              <a:rPr lang="en-US" sz="1400" dirty="0" err="1"/>
              <a:t>zgodilo</a:t>
            </a:r>
            <a:r>
              <a:rPr lang="en-US" sz="1400" dirty="0"/>
              <a:t>. To </a:t>
            </a:r>
            <a:r>
              <a:rPr lang="en-US" sz="1400" dirty="0" err="1"/>
              <a:t>velja</a:t>
            </a:r>
            <a:r>
              <a:rPr lang="en-US" sz="1400" dirty="0"/>
              <a:t> </a:t>
            </a:r>
            <a:r>
              <a:rPr lang="en-US" sz="1400" dirty="0" err="1"/>
              <a:t>za</a:t>
            </a:r>
            <a:r>
              <a:rPr lang="en-US" sz="1400" dirty="0"/>
              <a:t> </a:t>
            </a:r>
            <a:r>
              <a:rPr lang="en-US" sz="1400" dirty="0" err="1"/>
              <a:t>vse</a:t>
            </a:r>
            <a:r>
              <a:rPr lang="en-US" sz="1400" dirty="0"/>
              <a:t> </a:t>
            </a:r>
            <a:r>
              <a:rPr lang="en-US" sz="1400" dirty="0" err="1"/>
              <a:t>kompozitne</a:t>
            </a:r>
            <a:r>
              <a:rPr lang="en-US" sz="1400" dirty="0"/>
              <a:t> </a:t>
            </a:r>
            <a:r>
              <a:rPr lang="en-US" sz="1400" dirty="0" err="1"/>
              <a:t>indikatorje</a:t>
            </a:r>
            <a:r>
              <a:rPr lang="en-US" sz="1400" dirty="0"/>
              <a:t> </a:t>
            </a:r>
            <a:r>
              <a:rPr lang="en-US" sz="1400" dirty="0" err="1"/>
              <a:t>razen</a:t>
            </a:r>
            <a:r>
              <a:rPr lang="en-US" sz="1400" dirty="0"/>
              <a:t> </a:t>
            </a:r>
            <a:r>
              <a:rPr lang="en-US" sz="1400" dirty="0" err="1"/>
              <a:t>pri</a:t>
            </a:r>
            <a:r>
              <a:rPr lang="en-US" sz="1400" dirty="0"/>
              <a:t> </a:t>
            </a:r>
            <a:r>
              <a:rPr lang="en-US" sz="1400" dirty="0" err="1"/>
              <a:t>mesu</a:t>
            </a:r>
            <a:r>
              <a:rPr lang="en-US" sz="1400" dirty="0"/>
              <a:t>, </a:t>
            </a:r>
            <a:r>
              <a:rPr lang="en-US" sz="1400" dirty="0" err="1"/>
              <a:t>kjer</a:t>
            </a:r>
            <a:r>
              <a:rPr lang="en-US" sz="1400" dirty="0"/>
              <a:t> </a:t>
            </a:r>
            <a:r>
              <a:rPr lang="en-US" sz="1400" dirty="0" err="1"/>
              <a:t>ocenjujemo</a:t>
            </a:r>
            <a:r>
              <a:rPr lang="en-US" sz="1400" dirty="0"/>
              <a:t>, da </a:t>
            </a:r>
            <a:r>
              <a:rPr lang="en-US" sz="1400" dirty="0" err="1"/>
              <a:t>gre</a:t>
            </a:r>
            <a:r>
              <a:rPr lang="en-US" sz="1400" dirty="0"/>
              <a:t> </a:t>
            </a:r>
            <a:r>
              <a:rPr lang="en-US" sz="1400" dirty="0" err="1"/>
              <a:t>za</a:t>
            </a:r>
            <a:r>
              <a:rPr lang="en-US" sz="1400" dirty="0"/>
              <a:t> </a:t>
            </a:r>
            <a:r>
              <a:rPr lang="en-US" sz="1400" dirty="0" err="1"/>
              <a:t>največji</a:t>
            </a:r>
            <a:r>
              <a:rPr lang="en-US" sz="1400" dirty="0"/>
              <a:t> </a:t>
            </a:r>
            <a:r>
              <a:rPr lang="en-US" sz="1400" dirty="0" err="1"/>
              <a:t>izziv</a:t>
            </a:r>
            <a:r>
              <a:rPr lang="en-US" sz="1400" dirty="0"/>
              <a:t>, </a:t>
            </a:r>
            <a:r>
              <a:rPr lang="en-US" sz="1400" dirty="0" err="1"/>
              <a:t>tudi</a:t>
            </a:r>
            <a:r>
              <a:rPr lang="en-US" sz="1400" dirty="0"/>
              <a:t> </a:t>
            </a:r>
            <a:r>
              <a:rPr lang="en-US" sz="1400" dirty="0" err="1"/>
              <a:t>zaradi</a:t>
            </a:r>
            <a:r>
              <a:rPr lang="en-US" sz="1400" dirty="0"/>
              <a:t> “</a:t>
            </a:r>
            <a:r>
              <a:rPr lang="en-US" sz="1400" dirty="0" err="1"/>
              <a:t>opozicije</a:t>
            </a:r>
            <a:r>
              <a:rPr lang="en-US" sz="1400" dirty="0"/>
              <a:t>” v </a:t>
            </a:r>
            <a:r>
              <a:rPr lang="en-US" sz="1400" dirty="0" err="1"/>
              <a:t>obliki</a:t>
            </a:r>
            <a:r>
              <a:rPr lang="en-US" sz="1400" dirty="0"/>
              <a:t> </a:t>
            </a:r>
            <a:r>
              <a:rPr lang="en-US" sz="1400" dirty="0" err="1"/>
              <a:t>civilnih</a:t>
            </a:r>
            <a:r>
              <a:rPr lang="en-US" sz="1400" dirty="0"/>
              <a:t> </a:t>
            </a:r>
            <a:r>
              <a:rPr lang="en-US" sz="1400" dirty="0" err="1"/>
              <a:t>iniciativ</a:t>
            </a:r>
            <a:r>
              <a:rPr lang="en-US" sz="1400" dirty="0"/>
              <a:t> </a:t>
            </a:r>
            <a:r>
              <a:rPr lang="en-US" sz="1400" dirty="0" err="1"/>
              <a:t>na</a:t>
            </a:r>
            <a:r>
              <a:rPr lang="en-US" sz="1400" dirty="0"/>
              <a:t> </a:t>
            </a:r>
            <a:r>
              <a:rPr lang="en-US" sz="1400" dirty="0" err="1"/>
              <a:t>družbenih</a:t>
            </a:r>
            <a:r>
              <a:rPr lang="en-US" sz="1400" dirty="0"/>
              <a:t> </a:t>
            </a:r>
            <a:r>
              <a:rPr lang="en-US" sz="1400" dirty="0" err="1"/>
              <a:t>omrežjih</a:t>
            </a:r>
            <a:r>
              <a:rPr lang="en-US" sz="1400" dirty="0"/>
              <a:t>.</a:t>
            </a:r>
          </a:p>
          <a:p>
            <a:r>
              <a:rPr lang="en-US" sz="1400" b="1" dirty="0" err="1"/>
              <a:t>Izhodiščne</a:t>
            </a:r>
            <a:r>
              <a:rPr lang="en-US" sz="1400" b="1" dirty="0"/>
              <a:t> </a:t>
            </a:r>
            <a:r>
              <a:rPr lang="en-US" sz="1400" b="1" dirty="0" err="1"/>
              <a:t>vrednosti</a:t>
            </a:r>
            <a:r>
              <a:rPr lang="en-US" sz="1400" b="1" dirty="0"/>
              <a:t> </a:t>
            </a:r>
            <a:r>
              <a:rPr lang="en-US" sz="1400" b="1" dirty="0" err="1"/>
              <a:t>zaupanja</a:t>
            </a:r>
            <a:r>
              <a:rPr lang="en-US" sz="1400" b="1" dirty="0"/>
              <a:t> v </a:t>
            </a:r>
            <a:r>
              <a:rPr lang="en-US" sz="1400" b="1" dirty="0" err="1"/>
              <a:t>znak</a:t>
            </a:r>
            <a:r>
              <a:rPr lang="en-US" sz="1400" b="1" dirty="0"/>
              <a:t> “</a:t>
            </a:r>
            <a:r>
              <a:rPr lang="en-US" sz="1400" b="1" dirty="0" err="1"/>
              <a:t>izbrana</a:t>
            </a:r>
            <a:r>
              <a:rPr lang="en-US" sz="1400" b="1" dirty="0"/>
              <a:t> </a:t>
            </a:r>
            <a:r>
              <a:rPr lang="en-US" sz="1400" b="1" dirty="0" err="1"/>
              <a:t>kakovost</a:t>
            </a:r>
            <a:r>
              <a:rPr lang="en-US" sz="1400" b="1" dirty="0"/>
              <a:t> – </a:t>
            </a:r>
            <a:r>
              <a:rPr lang="en-US" sz="1400" b="1" dirty="0" err="1"/>
              <a:t>Slovenija</a:t>
            </a:r>
            <a:r>
              <a:rPr lang="en-US" sz="1400" b="1" dirty="0"/>
              <a:t>” so </a:t>
            </a:r>
            <a:r>
              <a:rPr lang="en-US" sz="1400" b="1" dirty="0" err="1"/>
              <a:t>visoke</a:t>
            </a:r>
            <a:r>
              <a:rPr lang="en-US" sz="1400" b="1" dirty="0"/>
              <a:t> </a:t>
            </a:r>
            <a:r>
              <a:rPr lang="en-US" sz="1400" dirty="0"/>
              <a:t>in </a:t>
            </a:r>
            <a:r>
              <a:rPr lang="en-US" sz="1400" dirty="0" err="1"/>
              <a:t>po</a:t>
            </a:r>
            <a:r>
              <a:rPr lang="en-US" sz="1400" dirty="0"/>
              <a:t> </a:t>
            </a:r>
            <a:r>
              <a:rPr lang="en-US" sz="1400" dirty="0" err="1"/>
              <a:t>minuli</a:t>
            </a:r>
            <a:r>
              <a:rPr lang="en-US" sz="1400" dirty="0"/>
              <a:t> </a:t>
            </a:r>
            <a:r>
              <a:rPr lang="en-US" sz="1400" dirty="0" err="1"/>
              <a:t>kampanji</a:t>
            </a:r>
            <a:r>
              <a:rPr lang="en-US" sz="1400" dirty="0"/>
              <a:t> </a:t>
            </a:r>
            <a:r>
              <a:rPr lang="en-US" sz="1400" dirty="0" err="1"/>
              <a:t>še</a:t>
            </a:r>
            <a:r>
              <a:rPr lang="en-US" sz="1400" dirty="0"/>
              <a:t> </a:t>
            </a:r>
            <a:r>
              <a:rPr lang="en-US" sz="1400" dirty="0" err="1"/>
              <a:t>nekoliko</a:t>
            </a:r>
            <a:r>
              <a:rPr lang="en-US" sz="1400" dirty="0"/>
              <a:t> </a:t>
            </a:r>
            <a:r>
              <a:rPr lang="en-US" sz="1400" dirty="0" err="1"/>
              <a:t>višje</a:t>
            </a:r>
            <a:r>
              <a:rPr lang="en-US" sz="1400" dirty="0"/>
              <a:t>. </a:t>
            </a:r>
            <a:r>
              <a:rPr lang="en-US" sz="1400" b="1" dirty="0" err="1"/>
              <a:t>Pričakovanja</a:t>
            </a:r>
            <a:r>
              <a:rPr lang="en-US" sz="1400" b="1" dirty="0"/>
              <a:t> so </a:t>
            </a:r>
            <a:r>
              <a:rPr lang="en-US" sz="1400" b="1" dirty="0" err="1"/>
              <a:t>torej</a:t>
            </a:r>
            <a:r>
              <a:rPr lang="en-US" sz="1400" b="1" dirty="0"/>
              <a:t> </a:t>
            </a:r>
            <a:r>
              <a:rPr lang="en-US" sz="1400" b="1" dirty="0" err="1"/>
              <a:t>visoka</a:t>
            </a:r>
            <a:r>
              <a:rPr lang="en-US" sz="1400" dirty="0"/>
              <a:t>, </a:t>
            </a:r>
            <a:r>
              <a:rPr lang="en-US" sz="1400" dirty="0" err="1"/>
              <a:t>kar</a:t>
            </a:r>
            <a:r>
              <a:rPr lang="en-US" sz="1400" dirty="0"/>
              <a:t> </a:t>
            </a:r>
            <a:r>
              <a:rPr lang="en-US" sz="1400" dirty="0" err="1"/>
              <a:t>pomeni</a:t>
            </a:r>
            <a:r>
              <a:rPr lang="en-US" sz="1400" dirty="0"/>
              <a:t>, da mora </a:t>
            </a:r>
            <a:r>
              <a:rPr lang="en-US" sz="1400" dirty="0" err="1"/>
              <a:t>biti</a:t>
            </a:r>
            <a:r>
              <a:rPr lang="en-US" sz="1400" dirty="0"/>
              <a:t> </a:t>
            </a:r>
            <a:r>
              <a:rPr lang="en-US" sz="1400" dirty="0" err="1"/>
              <a:t>cilj</a:t>
            </a:r>
            <a:r>
              <a:rPr lang="en-US" sz="1400" dirty="0"/>
              <a:t> </a:t>
            </a:r>
            <a:r>
              <a:rPr lang="en-US" sz="1400" dirty="0" err="1"/>
              <a:t>predvsem</a:t>
            </a:r>
            <a:r>
              <a:rPr lang="en-US" sz="1400" dirty="0"/>
              <a:t> </a:t>
            </a:r>
            <a:r>
              <a:rPr lang="en-US" sz="1400" dirty="0" err="1"/>
              <a:t>vzdrževanje</a:t>
            </a:r>
            <a:r>
              <a:rPr lang="en-US" sz="1400" dirty="0"/>
              <a:t> </a:t>
            </a:r>
            <a:r>
              <a:rPr lang="en-US" sz="1400" dirty="0" err="1"/>
              <a:t>visoke</a:t>
            </a:r>
            <a:r>
              <a:rPr lang="en-US" sz="1400" dirty="0"/>
              <a:t> </a:t>
            </a:r>
            <a:r>
              <a:rPr lang="en-US" sz="1400" dirty="0" err="1"/>
              <a:t>stopnje</a:t>
            </a:r>
            <a:r>
              <a:rPr lang="en-US" sz="1400" dirty="0"/>
              <a:t> </a:t>
            </a:r>
            <a:r>
              <a:rPr lang="en-US" sz="1400" dirty="0" err="1"/>
              <a:t>zaupanja</a:t>
            </a:r>
            <a:r>
              <a:rPr lang="en-US" sz="1400" dirty="0"/>
              <a:t>, </a:t>
            </a:r>
            <a:r>
              <a:rPr lang="en-US" sz="1400" dirty="0" err="1"/>
              <a:t>za</a:t>
            </a:r>
            <a:r>
              <a:rPr lang="en-US" sz="1400" dirty="0"/>
              <a:t> </a:t>
            </a:r>
            <a:r>
              <a:rPr lang="en-US" sz="1400" dirty="0" err="1"/>
              <a:t>kar</a:t>
            </a:r>
            <a:r>
              <a:rPr lang="en-US" sz="1400" dirty="0"/>
              <a:t> </a:t>
            </a:r>
            <a:r>
              <a:rPr lang="en-US" sz="1400" b="1" dirty="0"/>
              <a:t>ne </a:t>
            </a:r>
            <a:r>
              <a:rPr lang="en-US" sz="1400" b="1" dirty="0" err="1"/>
              <a:t>bo</a:t>
            </a:r>
            <a:r>
              <a:rPr lang="en-US" sz="1400" b="1" dirty="0"/>
              <a:t> </a:t>
            </a:r>
            <a:r>
              <a:rPr lang="en-US" sz="1400" b="1" dirty="0" err="1"/>
              <a:t>dovolj</a:t>
            </a:r>
            <a:r>
              <a:rPr lang="en-US" sz="1400" b="1" dirty="0"/>
              <a:t> le </a:t>
            </a:r>
            <a:r>
              <a:rPr lang="en-US" sz="1400" b="1" dirty="0" err="1"/>
              <a:t>oglaševanje</a:t>
            </a:r>
            <a:r>
              <a:rPr lang="en-US" sz="1400" b="1" dirty="0"/>
              <a:t> </a:t>
            </a:r>
            <a:r>
              <a:rPr lang="en-US" sz="1400" b="1" dirty="0" err="1"/>
              <a:t>temveč</a:t>
            </a:r>
            <a:r>
              <a:rPr lang="en-US" sz="1400" b="1" dirty="0"/>
              <a:t> </a:t>
            </a:r>
            <a:r>
              <a:rPr lang="en-US" sz="1400" b="1" dirty="0" err="1"/>
              <a:t>konkretni</a:t>
            </a:r>
            <a:r>
              <a:rPr lang="en-US" sz="1400" b="1" dirty="0"/>
              <a:t> </a:t>
            </a:r>
            <a:r>
              <a:rPr lang="en-US" sz="1400" b="1" dirty="0" err="1"/>
              <a:t>ukrepi</a:t>
            </a:r>
            <a:r>
              <a:rPr lang="en-US" sz="1400" b="1" dirty="0"/>
              <a:t> </a:t>
            </a:r>
            <a:r>
              <a:rPr lang="en-US" sz="1400" dirty="0"/>
              <a:t>(</a:t>
            </a:r>
            <a:r>
              <a:rPr lang="en-US" sz="1400" dirty="0" err="1"/>
              <a:t>npr</a:t>
            </a:r>
            <a:r>
              <a:rPr lang="en-US" sz="1400" dirty="0"/>
              <a:t>. v </a:t>
            </a:r>
            <a:r>
              <a:rPr lang="en-US" sz="1400" dirty="0" err="1"/>
              <a:t>primeru</a:t>
            </a:r>
            <a:r>
              <a:rPr lang="en-US" sz="1400" dirty="0"/>
              <a:t> </a:t>
            </a:r>
            <a:r>
              <a:rPr lang="en-US" sz="1400" dirty="0" err="1"/>
              <a:t>nespoštovanja</a:t>
            </a:r>
            <a:r>
              <a:rPr lang="en-US" sz="1400" dirty="0"/>
              <a:t> </a:t>
            </a:r>
            <a:r>
              <a:rPr lang="en-US" sz="1400" dirty="0" err="1"/>
              <a:t>kriterijev</a:t>
            </a:r>
            <a:r>
              <a:rPr lang="en-US" sz="1400" dirty="0"/>
              <a:t> s </a:t>
            </a:r>
            <a:r>
              <a:rPr lang="en-US" sz="1400" dirty="0" err="1"/>
              <a:t>strani</a:t>
            </a:r>
            <a:r>
              <a:rPr lang="en-US" sz="1400" dirty="0"/>
              <a:t> </a:t>
            </a:r>
            <a:r>
              <a:rPr lang="en-US" sz="1400" dirty="0" err="1"/>
              <a:t>nosilcev</a:t>
            </a:r>
            <a:r>
              <a:rPr lang="en-US" sz="1400" dirty="0"/>
              <a:t> </a:t>
            </a:r>
            <a:r>
              <a:rPr lang="en-US" sz="1400" dirty="0" err="1"/>
              <a:t>znaka</a:t>
            </a:r>
            <a:r>
              <a:rPr lang="en-US" sz="1400" dirty="0"/>
              <a:t>).</a:t>
            </a:r>
          </a:p>
          <a:p>
            <a:r>
              <a:rPr lang="en-US" sz="1400" dirty="0"/>
              <a:t>V </a:t>
            </a:r>
            <a:r>
              <a:rPr lang="en-US" sz="1400" dirty="0" err="1"/>
              <a:t>prihodnje</a:t>
            </a:r>
            <a:r>
              <a:rPr lang="en-US" sz="1400" dirty="0"/>
              <a:t> bi z </a:t>
            </a:r>
            <a:r>
              <a:rPr lang="en-US" sz="1400" dirty="0" err="1"/>
              <a:t>namenom</a:t>
            </a:r>
            <a:r>
              <a:rPr lang="en-US" sz="1400" dirty="0"/>
              <a:t> </a:t>
            </a:r>
            <a:r>
              <a:rPr lang="en-US" sz="1400" dirty="0" err="1"/>
              <a:t>učenja</a:t>
            </a:r>
            <a:r>
              <a:rPr lang="en-US" sz="1400" dirty="0"/>
              <a:t> </a:t>
            </a:r>
            <a:r>
              <a:rPr lang="en-US" sz="1400" dirty="0" err="1"/>
              <a:t>specifičnih</a:t>
            </a:r>
            <a:r>
              <a:rPr lang="en-US" sz="1400" dirty="0"/>
              <a:t> </a:t>
            </a:r>
            <a:r>
              <a:rPr lang="en-US" sz="1400" dirty="0" err="1"/>
              <a:t>dobrobiti</a:t>
            </a:r>
            <a:r>
              <a:rPr lang="en-US" sz="1400" dirty="0"/>
              <a:t> </a:t>
            </a:r>
            <a:r>
              <a:rPr lang="en-US" sz="1400" dirty="0" err="1"/>
              <a:t>kupovanja</a:t>
            </a:r>
            <a:r>
              <a:rPr lang="en-US" sz="1400" dirty="0"/>
              <a:t> in </a:t>
            </a:r>
            <a:r>
              <a:rPr lang="en-US" sz="1400" dirty="0" err="1"/>
              <a:t>uživanja</a:t>
            </a:r>
            <a:r>
              <a:rPr lang="en-US" sz="1400" dirty="0"/>
              <a:t> </a:t>
            </a:r>
            <a:r>
              <a:rPr lang="en-US" sz="1400" dirty="0" err="1"/>
              <a:t>hrane</a:t>
            </a:r>
            <a:r>
              <a:rPr lang="en-US" sz="1400" dirty="0"/>
              <a:t> </a:t>
            </a:r>
            <a:r>
              <a:rPr lang="en-US" sz="1400" dirty="0" err="1"/>
              <a:t>slovenskega</a:t>
            </a:r>
            <a:r>
              <a:rPr lang="en-US" sz="1400" dirty="0"/>
              <a:t> </a:t>
            </a:r>
            <a:r>
              <a:rPr lang="en-US" sz="1400" dirty="0" err="1"/>
              <a:t>porekla</a:t>
            </a:r>
            <a:r>
              <a:rPr lang="en-US" sz="1400" dirty="0"/>
              <a:t> </a:t>
            </a:r>
            <a:r>
              <a:rPr lang="en-US" sz="1400" b="1" dirty="0" err="1"/>
              <a:t>svetovali</a:t>
            </a:r>
            <a:r>
              <a:rPr lang="en-US" sz="1400" b="1" dirty="0"/>
              <a:t> </a:t>
            </a:r>
            <a:r>
              <a:rPr lang="en-US" sz="1400" b="1" dirty="0" err="1"/>
              <a:t>višjo</a:t>
            </a:r>
            <a:r>
              <a:rPr lang="en-US" sz="1400" b="1" dirty="0"/>
              <a:t> </a:t>
            </a:r>
            <a:r>
              <a:rPr lang="en-US" sz="1400" b="1" dirty="0" err="1"/>
              <a:t>frekvenco</a:t>
            </a:r>
            <a:r>
              <a:rPr lang="en-US" sz="1400" b="1" dirty="0"/>
              <a:t> </a:t>
            </a:r>
            <a:r>
              <a:rPr lang="en-US" sz="1400" b="1" dirty="0" err="1"/>
              <a:t>oglasnih</a:t>
            </a:r>
            <a:r>
              <a:rPr lang="en-US" sz="1400" b="1" dirty="0"/>
              <a:t> </a:t>
            </a:r>
            <a:r>
              <a:rPr lang="en-US" sz="1400" b="1" dirty="0" err="1"/>
              <a:t>sporočil</a:t>
            </a:r>
            <a:r>
              <a:rPr lang="en-US" sz="1400" b="1" dirty="0"/>
              <a:t> s </a:t>
            </a:r>
            <a:r>
              <a:rPr lang="en-US" sz="1400" b="1" dirty="0" err="1"/>
              <a:t>temi</a:t>
            </a:r>
            <a:r>
              <a:rPr lang="en-US" sz="1400" b="1" dirty="0"/>
              <a:t> </a:t>
            </a:r>
            <a:r>
              <a:rPr lang="en-US" sz="1400" b="1" dirty="0" err="1"/>
              <a:t>sporočili</a:t>
            </a:r>
            <a:r>
              <a:rPr lang="en-US" sz="1400" b="1" dirty="0"/>
              <a:t>, </a:t>
            </a:r>
            <a:r>
              <a:rPr lang="en-US" sz="1400" b="1" dirty="0" err="1"/>
              <a:t>ter</a:t>
            </a:r>
            <a:r>
              <a:rPr lang="en-US" sz="1400" b="1" dirty="0"/>
              <a:t> </a:t>
            </a:r>
            <a:r>
              <a:rPr lang="en-US" sz="1400" b="1" dirty="0" err="1"/>
              <a:t>večjo</a:t>
            </a:r>
            <a:r>
              <a:rPr lang="en-US" sz="1400" b="1" dirty="0"/>
              <a:t> </a:t>
            </a:r>
            <a:r>
              <a:rPr lang="en-US" sz="1400" b="1" dirty="0" err="1"/>
              <a:t>angažiranost</a:t>
            </a:r>
            <a:r>
              <a:rPr lang="en-US" sz="1400" b="1" dirty="0"/>
              <a:t> v </a:t>
            </a:r>
            <a:r>
              <a:rPr lang="en-US" sz="1400" b="1" dirty="0" err="1"/>
              <a:t>družbenih</a:t>
            </a:r>
            <a:r>
              <a:rPr lang="en-US" sz="1400" b="1" dirty="0"/>
              <a:t> </a:t>
            </a:r>
            <a:r>
              <a:rPr lang="en-US" sz="1400" b="1" dirty="0" err="1"/>
              <a:t>omrežjih</a:t>
            </a:r>
            <a:r>
              <a:rPr lang="en-US" sz="1400" b="1" dirty="0"/>
              <a:t>, </a:t>
            </a:r>
            <a:r>
              <a:rPr lang="en-US" sz="1400" b="1" dirty="0" err="1"/>
              <a:t>predvsem</a:t>
            </a:r>
            <a:r>
              <a:rPr lang="en-US" sz="1400" b="1" dirty="0"/>
              <a:t> to </a:t>
            </a:r>
            <a:r>
              <a:rPr lang="en-US" sz="1400" b="1" dirty="0" err="1"/>
              <a:t>velja</a:t>
            </a:r>
            <a:r>
              <a:rPr lang="en-US" sz="1400" b="1" dirty="0"/>
              <a:t> </a:t>
            </a:r>
            <a:r>
              <a:rPr lang="en-US" sz="1400" b="1" dirty="0" err="1"/>
              <a:t>za</a:t>
            </a:r>
            <a:r>
              <a:rPr lang="en-US" sz="1400" b="1" dirty="0"/>
              <a:t> </a:t>
            </a:r>
            <a:r>
              <a:rPr lang="en-US" sz="1400" b="1" dirty="0" err="1"/>
              <a:t>meso</a:t>
            </a:r>
            <a:r>
              <a:rPr lang="en-US" sz="1400" b="1" dirty="0"/>
              <a:t>.</a:t>
            </a:r>
          </a:p>
          <a:p>
            <a:r>
              <a:rPr lang="en-US" sz="1400" dirty="0" err="1"/>
              <a:t>Za</a:t>
            </a:r>
            <a:r>
              <a:rPr lang="en-US" sz="1400" dirty="0"/>
              <a:t> </a:t>
            </a:r>
            <a:r>
              <a:rPr lang="en-US" sz="1400" dirty="0" err="1"/>
              <a:t>vzdrževanje</a:t>
            </a:r>
            <a:r>
              <a:rPr lang="en-US" sz="1400" dirty="0"/>
              <a:t> </a:t>
            </a:r>
            <a:r>
              <a:rPr lang="en-US" sz="1400" dirty="0" err="1"/>
              <a:t>doseženega</a:t>
            </a:r>
            <a:r>
              <a:rPr lang="en-US" sz="1400" dirty="0"/>
              <a:t> </a:t>
            </a:r>
            <a:r>
              <a:rPr lang="en-US" sz="1400" dirty="0" err="1"/>
              <a:t>rezultata</a:t>
            </a:r>
            <a:r>
              <a:rPr lang="en-US" sz="1400" dirty="0"/>
              <a:t> </a:t>
            </a:r>
            <a:r>
              <a:rPr lang="en-US" sz="1400" dirty="0" err="1"/>
              <a:t>bosta</a:t>
            </a:r>
            <a:r>
              <a:rPr lang="en-US" sz="1400" dirty="0"/>
              <a:t> </a:t>
            </a:r>
            <a:r>
              <a:rPr lang="en-US" sz="1400" dirty="0" err="1"/>
              <a:t>pomembna</a:t>
            </a:r>
            <a:r>
              <a:rPr lang="en-US" sz="1400" dirty="0"/>
              <a:t> </a:t>
            </a:r>
            <a:r>
              <a:rPr lang="en-US" sz="1400" dirty="0" err="1"/>
              <a:t>predvsem</a:t>
            </a:r>
            <a:r>
              <a:rPr lang="en-US" sz="1400" dirty="0"/>
              <a:t> </a:t>
            </a:r>
            <a:r>
              <a:rPr lang="en-US" sz="1400" b="1" dirty="0" err="1"/>
              <a:t>kontinuiranost</a:t>
            </a:r>
            <a:r>
              <a:rPr lang="en-US" sz="1400" b="1" dirty="0"/>
              <a:t> in </a:t>
            </a:r>
            <a:r>
              <a:rPr lang="en-US" sz="1400" b="1" dirty="0" err="1"/>
              <a:t>konsistentnost</a:t>
            </a:r>
            <a:r>
              <a:rPr lang="en-US" sz="1400" b="1" dirty="0"/>
              <a:t> </a:t>
            </a:r>
            <a:r>
              <a:rPr lang="en-US" sz="1400" b="1" dirty="0" err="1"/>
              <a:t>kampanje</a:t>
            </a:r>
            <a:r>
              <a:rPr lang="en-US" sz="1400" dirty="0"/>
              <a:t>. </a:t>
            </a:r>
            <a:r>
              <a:rPr lang="en-US" sz="1400" dirty="0" err="1"/>
              <a:t>Dosežen</a:t>
            </a:r>
            <a:r>
              <a:rPr lang="en-US" sz="1400" dirty="0"/>
              <a:t> </a:t>
            </a:r>
            <a:r>
              <a:rPr lang="en-US" sz="1400" dirty="0" err="1"/>
              <a:t>rezultat</a:t>
            </a:r>
            <a:r>
              <a:rPr lang="en-US" sz="1400" dirty="0"/>
              <a:t> </a:t>
            </a:r>
            <a:r>
              <a:rPr lang="en-US" sz="1400" dirty="0" err="1"/>
              <a:t>lahko</a:t>
            </a:r>
            <a:r>
              <a:rPr lang="en-US" sz="1400" dirty="0"/>
              <a:t> </a:t>
            </a:r>
            <a:r>
              <a:rPr lang="en-US" sz="1400" dirty="0" err="1"/>
              <a:t>hitro</a:t>
            </a:r>
            <a:r>
              <a:rPr lang="en-US" sz="1400" dirty="0"/>
              <a:t> </a:t>
            </a:r>
            <a:r>
              <a:rPr lang="en-US" sz="1400" dirty="0" err="1"/>
              <a:t>zvodeni</a:t>
            </a:r>
            <a:r>
              <a:rPr lang="en-US" sz="1400" dirty="0"/>
              <a:t>, </a:t>
            </a:r>
            <a:r>
              <a:rPr lang="en-US" sz="1400" dirty="0" err="1"/>
              <a:t>če</a:t>
            </a:r>
            <a:r>
              <a:rPr lang="en-US" sz="1400" dirty="0"/>
              <a:t> </a:t>
            </a:r>
            <a:r>
              <a:rPr lang="en-US" sz="1400" dirty="0" err="1"/>
              <a:t>na</a:t>
            </a:r>
            <a:r>
              <a:rPr lang="en-US" sz="1400" dirty="0"/>
              <a:t> </a:t>
            </a:r>
            <a:r>
              <a:rPr lang="en-US" sz="1400" dirty="0" err="1"/>
              <a:t>doseženem</a:t>
            </a:r>
            <a:r>
              <a:rPr lang="en-US" sz="1400" dirty="0"/>
              <a:t> ne </a:t>
            </a:r>
            <a:r>
              <a:rPr lang="en-US" sz="1400" dirty="0" err="1"/>
              <a:t>bomo</a:t>
            </a:r>
            <a:r>
              <a:rPr lang="en-US" sz="1400" dirty="0"/>
              <a:t> </a:t>
            </a:r>
            <a:r>
              <a:rPr lang="en-US" sz="1400" dirty="0" err="1"/>
              <a:t>gradili</a:t>
            </a:r>
            <a:r>
              <a:rPr lang="en-US" sz="1400" dirty="0"/>
              <a:t> </a:t>
            </a:r>
            <a:r>
              <a:rPr lang="en-US" sz="1400" dirty="0" err="1"/>
              <a:t>naprej</a:t>
            </a:r>
            <a:r>
              <a:rPr lang="en-US" sz="1400" dirty="0"/>
              <a:t>.</a:t>
            </a:r>
          </a:p>
        </p:txBody>
      </p:sp>
    </p:spTree>
    <p:extLst>
      <p:ext uri="{BB962C8B-B14F-4D97-AF65-F5344CB8AC3E}">
        <p14:creationId xmlns:p14="http://schemas.microsoft.com/office/powerpoint/2010/main" val="238956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807842" y="805508"/>
            <a:ext cx="5354025" cy="212998"/>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„Ali ste v zadnjem času zaznali oglase ali druga sporočila, ki nagovarjajo potrošnike h kupovanju lokalno pridelane hrane?“</a:t>
            </a:r>
          </a:p>
        </p:txBody>
      </p:sp>
      <p:cxnSp>
        <p:nvCxnSpPr>
          <p:cNvPr id="3" name="Straight Connector 2"/>
          <p:cNvCxnSpPr/>
          <p:nvPr/>
        </p:nvCxnSpPr>
        <p:spPr>
          <a:xfrm>
            <a:off x="2807842" y="1078136"/>
            <a:ext cx="5669408"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a:cxnSpLocks/>
          </p:cNvCxnSpPr>
          <p:nvPr/>
        </p:nvCxnSpPr>
        <p:spPr>
          <a:xfrm>
            <a:off x="275778" y="4659649"/>
            <a:ext cx="8201472"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2807840" y="404934"/>
            <a:ext cx="4746845"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Zaznavanje promocije kupovanja lokalno pridelane hrane</a:t>
            </a:r>
          </a:p>
        </p:txBody>
      </p:sp>
      <p:sp>
        <p:nvSpPr>
          <p:cNvPr id="11" name="Vertical Text Placeholder 10"/>
          <p:cNvSpPr>
            <a:spLocks noGrp="1"/>
          </p:cNvSpPr>
          <p:nvPr>
            <p:ph type="body" orient="vert" sz="quarter" idx="10"/>
          </p:nvPr>
        </p:nvSpPr>
        <p:spPr/>
        <p:txBody>
          <a:bodyPr/>
          <a:lstStyle/>
          <a:p>
            <a:endParaRPr lang="en-US"/>
          </a:p>
        </p:txBody>
      </p:sp>
      <p:pic>
        <p:nvPicPr>
          <p:cNvPr id="15" name="Picture 14"/>
          <p:cNvPicPr>
            <a:picLocks noChangeAspect="1"/>
          </p:cNvPicPr>
          <p:nvPr/>
        </p:nvPicPr>
        <p:blipFill rotWithShape="1">
          <a:blip r:embed="rId2"/>
          <a:srcRect r="24464"/>
          <a:stretch/>
        </p:blipFill>
        <p:spPr>
          <a:xfrm>
            <a:off x="2872741" y="1152490"/>
            <a:ext cx="5581649" cy="1800000"/>
          </a:xfrm>
          <a:prstGeom prst="rect">
            <a:avLst/>
          </a:prstGeom>
        </p:spPr>
      </p:pic>
      <p:sp>
        <p:nvSpPr>
          <p:cNvPr id="13" name="Line Callout 3 11">
            <a:extLst>
              <a:ext uri="{FF2B5EF4-FFF2-40B4-BE49-F238E27FC236}">
                <a16:creationId xmlns:a16="http://schemas.microsoft.com/office/drawing/2014/main" xmlns="" id="{D52E73EC-5E70-44F6-AFBA-68937D010198}"/>
              </a:ext>
            </a:extLst>
          </p:cNvPr>
          <p:cNvSpPr/>
          <p:nvPr/>
        </p:nvSpPr>
        <p:spPr>
          <a:xfrm>
            <a:off x="4426923" y="3058407"/>
            <a:ext cx="1426866" cy="643094"/>
          </a:xfrm>
          <a:prstGeom prst="borderCallout3">
            <a:avLst>
              <a:gd name="adj1" fmla="val 18750"/>
              <a:gd name="adj2" fmla="val -8333"/>
              <a:gd name="adj3" fmla="val 18750"/>
              <a:gd name="adj4" fmla="val -16667"/>
              <a:gd name="adj5" fmla="val -221371"/>
              <a:gd name="adj6" fmla="val -17335"/>
              <a:gd name="adj7" fmla="val -222470"/>
              <a:gd name="adj8" fmla="val -4884"/>
            </a:avLst>
          </a:prstGeom>
          <a:solidFill>
            <a:srgbClr val="294179"/>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1400" b="1" dirty="0"/>
              <a:t>58% v raziskavi leta 2015 (maj).</a:t>
            </a:r>
            <a:endParaRPr lang="en-US" sz="1400" b="1" dirty="0"/>
          </a:p>
        </p:txBody>
      </p:sp>
      <p:sp>
        <p:nvSpPr>
          <p:cNvPr id="14" name="TextBox 13">
            <a:extLst>
              <a:ext uri="{FF2B5EF4-FFF2-40B4-BE49-F238E27FC236}">
                <a16:creationId xmlns:a16="http://schemas.microsoft.com/office/drawing/2014/main" xmlns="" id="{EB3B9AE4-5E7D-4D3B-A982-7810823BD105}"/>
              </a:ext>
            </a:extLst>
          </p:cNvPr>
          <p:cNvSpPr txBox="1"/>
          <p:nvPr/>
        </p:nvSpPr>
        <p:spPr>
          <a:xfrm>
            <a:off x="5863314" y="3020307"/>
            <a:ext cx="2227791" cy="1446550"/>
          </a:xfrm>
          <a:prstGeom prst="rect">
            <a:avLst/>
          </a:prstGeom>
          <a:noFill/>
        </p:spPr>
        <p:txBody>
          <a:bodyPr wrap="square" rtlCol="0">
            <a:spAutoFit/>
          </a:bodyPr>
          <a:lstStyle/>
          <a:p>
            <a:r>
              <a:rPr lang="sl-SI" sz="800" dirty="0"/>
              <a:t>Vprašanje iz leta 2015:</a:t>
            </a:r>
          </a:p>
          <a:p>
            <a:r>
              <a:rPr lang="sl-SI" altLang="sl-SI" sz="800" b="1" i="1" dirty="0"/>
              <a:t>Ali ste v zadnjem času zasledili oglaševalsko akcijo s sloganom »Kakovost nam je blizu«, ki nagovarja k preverjanju porekla kupljene hrane in omenja kakovost hrane, pridelane v Sloveniji? Ste morda zasledili tudi kakšnega od treh animiranih oglasov na televiziji, kjer po kratki uvodni pesmici oglas zaključi ženski glas ki pravi: »Ko kupujete hrano, preverite poreklo - Kakovost nam je blizu«? </a:t>
            </a:r>
            <a:endParaRPr lang="en-GB" altLang="sl-SI" sz="800" b="1" i="1" dirty="0">
              <a:solidFill>
                <a:schemeClr val="hlink"/>
              </a:solidFill>
            </a:endParaRPr>
          </a:p>
          <a:p>
            <a:endParaRPr lang="en-US" sz="800" dirty="0"/>
          </a:p>
        </p:txBody>
      </p:sp>
      <p:sp>
        <p:nvSpPr>
          <p:cNvPr id="21" name="Rectangle 20">
            <a:extLst>
              <a:ext uri="{FF2B5EF4-FFF2-40B4-BE49-F238E27FC236}">
                <a16:creationId xmlns:a16="http://schemas.microsoft.com/office/drawing/2014/main" xmlns="" id="{865E6019-86A4-4395-8CE4-EED1A213FB13}"/>
              </a:ext>
            </a:extLst>
          </p:cNvPr>
          <p:cNvSpPr/>
          <p:nvPr/>
        </p:nvSpPr>
        <p:spPr>
          <a:xfrm>
            <a:off x="5237351" y="1414548"/>
            <a:ext cx="783771" cy="333102"/>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22" name="TextBox 21">
            <a:extLst>
              <a:ext uri="{FF2B5EF4-FFF2-40B4-BE49-F238E27FC236}">
                <a16:creationId xmlns:a16="http://schemas.microsoft.com/office/drawing/2014/main" xmlns="" id="{3807FF04-48EB-4606-8603-40232B1958AA}"/>
              </a:ext>
            </a:extLst>
          </p:cNvPr>
          <p:cNvSpPr txBox="1"/>
          <p:nvPr/>
        </p:nvSpPr>
        <p:spPr>
          <a:xfrm>
            <a:off x="5754280" y="1359619"/>
            <a:ext cx="404973" cy="253916"/>
          </a:xfrm>
          <a:prstGeom prst="rect">
            <a:avLst/>
          </a:prstGeom>
          <a:noFill/>
        </p:spPr>
        <p:txBody>
          <a:bodyPr wrap="square" rtlCol="0">
            <a:spAutoFit/>
          </a:bodyPr>
          <a:lstStyle/>
          <a:p>
            <a:r>
              <a:rPr lang="sl-SI" sz="1050" b="1" dirty="0">
                <a:solidFill>
                  <a:srgbClr val="83B069"/>
                </a:solidFill>
              </a:rPr>
              <a:t>+</a:t>
            </a:r>
            <a:r>
              <a:rPr lang="en-US" sz="1050" b="1" dirty="0">
                <a:solidFill>
                  <a:srgbClr val="83B069"/>
                </a:solidFill>
              </a:rPr>
              <a:t>4</a:t>
            </a:r>
            <a:endParaRPr lang="sl-SI" b="1" dirty="0">
              <a:solidFill>
                <a:srgbClr val="83B069"/>
              </a:solidFill>
            </a:endParaRPr>
          </a:p>
        </p:txBody>
      </p:sp>
      <p:cxnSp>
        <p:nvCxnSpPr>
          <p:cNvPr id="23" name="Straight Arrow Connector 22">
            <a:extLst>
              <a:ext uri="{FF2B5EF4-FFF2-40B4-BE49-F238E27FC236}">
                <a16:creationId xmlns:a16="http://schemas.microsoft.com/office/drawing/2014/main" xmlns="" id="{2D0CFBCC-F66B-4DAB-90C2-269123420CD9}"/>
              </a:ext>
            </a:extLst>
          </p:cNvPr>
          <p:cNvCxnSpPr/>
          <p:nvPr/>
        </p:nvCxnSpPr>
        <p:spPr>
          <a:xfrm rot="10800000">
            <a:off x="5752227" y="1922720"/>
            <a:ext cx="0" cy="25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xmlns="" id="{0703EB60-A0A1-422C-854E-823349F05BE1}"/>
              </a:ext>
            </a:extLst>
          </p:cNvPr>
          <p:cNvSpPr/>
          <p:nvPr/>
        </p:nvSpPr>
        <p:spPr>
          <a:xfrm>
            <a:off x="5237351" y="1894574"/>
            <a:ext cx="783771" cy="333102"/>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25" name="TextBox 24">
            <a:extLst>
              <a:ext uri="{FF2B5EF4-FFF2-40B4-BE49-F238E27FC236}">
                <a16:creationId xmlns:a16="http://schemas.microsoft.com/office/drawing/2014/main" xmlns="" id="{9117ABE0-9E17-47A0-929F-F8141CDA3767}"/>
              </a:ext>
            </a:extLst>
          </p:cNvPr>
          <p:cNvSpPr txBox="1"/>
          <p:nvPr/>
        </p:nvSpPr>
        <p:spPr>
          <a:xfrm>
            <a:off x="5767342" y="1835793"/>
            <a:ext cx="404973" cy="253916"/>
          </a:xfrm>
          <a:prstGeom prst="rect">
            <a:avLst/>
          </a:prstGeom>
          <a:noFill/>
        </p:spPr>
        <p:txBody>
          <a:bodyPr wrap="square" rtlCol="0">
            <a:spAutoFit/>
          </a:bodyPr>
          <a:lstStyle/>
          <a:p>
            <a:r>
              <a:rPr lang="sl-SI" sz="1050" b="1" dirty="0">
                <a:solidFill>
                  <a:srgbClr val="83B069"/>
                </a:solidFill>
              </a:rPr>
              <a:t>+</a:t>
            </a:r>
            <a:r>
              <a:rPr lang="en-US" sz="1050" b="1" dirty="0">
                <a:solidFill>
                  <a:srgbClr val="83B069"/>
                </a:solidFill>
              </a:rPr>
              <a:t>4</a:t>
            </a:r>
            <a:endParaRPr lang="sl-SI" b="1" dirty="0">
              <a:solidFill>
                <a:srgbClr val="83B069"/>
              </a:solidFill>
            </a:endParaRPr>
          </a:p>
        </p:txBody>
      </p:sp>
      <p:cxnSp>
        <p:nvCxnSpPr>
          <p:cNvPr id="26" name="Straight Arrow Connector 25">
            <a:extLst>
              <a:ext uri="{FF2B5EF4-FFF2-40B4-BE49-F238E27FC236}">
                <a16:creationId xmlns:a16="http://schemas.microsoft.com/office/drawing/2014/main" xmlns="" id="{2D0CFBCC-F66B-4DAB-90C2-269123420CD9}"/>
              </a:ext>
            </a:extLst>
          </p:cNvPr>
          <p:cNvCxnSpPr/>
          <p:nvPr/>
        </p:nvCxnSpPr>
        <p:spPr>
          <a:xfrm rot="10800000">
            <a:off x="5752227" y="1442660"/>
            <a:ext cx="0" cy="25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33" name="Straight Arrow Connector 32"/>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3808728" y="4954394"/>
            <a:ext cx="144000" cy="166370"/>
            <a:chOff x="1554480" y="1708151"/>
            <a:chExt cx="144000" cy="166370"/>
          </a:xfrm>
        </p:grpSpPr>
        <p:sp>
          <p:nvSpPr>
            <p:cNvPr id="35" name="Rectangle 34"/>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36" name="Straight Arrow Connector 35"/>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 name="Rectangle 3">
            <a:extLst>
              <a:ext uri="{FF2B5EF4-FFF2-40B4-BE49-F238E27FC236}">
                <a16:creationId xmlns:a16="http://schemas.microsoft.com/office/drawing/2014/main" xmlns="" id="{993882CA-7B10-478D-9847-18D0E276ECE5}"/>
              </a:ext>
            </a:extLst>
          </p:cNvPr>
          <p:cNvSpPr/>
          <p:nvPr/>
        </p:nvSpPr>
        <p:spPr>
          <a:xfrm>
            <a:off x="506513" y="2725664"/>
            <a:ext cx="3062349" cy="17649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chemeClr val="tx1"/>
                </a:solidFill>
              </a:rPr>
              <a:t>Priklic</a:t>
            </a:r>
            <a:r>
              <a:rPr lang="en-US" sz="1200" dirty="0">
                <a:solidFill>
                  <a:schemeClr val="tx1"/>
                </a:solidFill>
              </a:rPr>
              <a:t> </a:t>
            </a:r>
            <a:r>
              <a:rPr lang="en-US" sz="1200" dirty="0" err="1">
                <a:solidFill>
                  <a:schemeClr val="tx1"/>
                </a:solidFill>
              </a:rPr>
              <a:t>kampanje</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za</a:t>
            </a:r>
            <a:r>
              <a:rPr lang="en-US" sz="1200" dirty="0">
                <a:solidFill>
                  <a:schemeClr val="tx1"/>
                </a:solidFill>
              </a:rPr>
              <a:t> </a:t>
            </a:r>
            <a:r>
              <a:rPr lang="en-US" sz="1200" dirty="0" err="1">
                <a:solidFill>
                  <a:schemeClr val="tx1"/>
                </a:solidFill>
              </a:rPr>
              <a:t>štiri</a:t>
            </a:r>
            <a:r>
              <a:rPr lang="en-US" sz="1200" dirty="0">
                <a:solidFill>
                  <a:schemeClr val="tx1"/>
                </a:solidFill>
              </a:rPr>
              <a:t> </a:t>
            </a:r>
            <a:r>
              <a:rPr lang="en-US" sz="1200" dirty="0" err="1">
                <a:solidFill>
                  <a:schemeClr val="tx1"/>
                </a:solidFill>
              </a:rPr>
              <a:t>odstotne</a:t>
            </a:r>
            <a:r>
              <a:rPr lang="en-US" sz="1200" dirty="0">
                <a:solidFill>
                  <a:schemeClr val="tx1"/>
                </a:solidFill>
              </a:rPr>
              <a:t> </a:t>
            </a:r>
            <a:r>
              <a:rPr lang="en-US" sz="1200" dirty="0" err="1">
                <a:solidFill>
                  <a:schemeClr val="tx1"/>
                </a:solidFill>
              </a:rPr>
              <a:t>točke</a:t>
            </a:r>
            <a:r>
              <a:rPr lang="en-US" sz="1200" dirty="0">
                <a:solidFill>
                  <a:schemeClr val="tx1"/>
                </a:solidFill>
              </a:rPr>
              <a:t> </a:t>
            </a:r>
            <a:r>
              <a:rPr lang="en-US" sz="1200" dirty="0" err="1">
                <a:solidFill>
                  <a:schemeClr val="tx1"/>
                </a:solidFill>
              </a:rPr>
              <a:t>višji</a:t>
            </a:r>
            <a:r>
              <a:rPr lang="en-US" sz="1200" dirty="0">
                <a:solidFill>
                  <a:schemeClr val="tx1"/>
                </a:solidFill>
              </a:rPr>
              <a:t> od </a:t>
            </a:r>
            <a:r>
              <a:rPr lang="en-US" sz="1200" dirty="0" err="1">
                <a:solidFill>
                  <a:schemeClr val="tx1"/>
                </a:solidFill>
              </a:rPr>
              <a:t>priklica</a:t>
            </a:r>
            <a:r>
              <a:rPr lang="en-US" sz="1200" dirty="0">
                <a:solidFill>
                  <a:schemeClr val="tx1"/>
                </a:solidFill>
              </a:rPr>
              <a:t> </a:t>
            </a:r>
            <a:r>
              <a:rPr lang="en-US" sz="1200" dirty="0" err="1">
                <a:solidFill>
                  <a:schemeClr val="tx1"/>
                </a:solidFill>
              </a:rPr>
              <a:t>kampanje</a:t>
            </a:r>
            <a:r>
              <a:rPr lang="en-US" sz="1200" dirty="0">
                <a:solidFill>
                  <a:schemeClr val="tx1"/>
                </a:solidFill>
              </a:rPr>
              <a:t> </a:t>
            </a:r>
            <a:r>
              <a:rPr lang="en-US" sz="1200" dirty="0" err="1">
                <a:solidFill>
                  <a:schemeClr val="tx1"/>
                </a:solidFill>
              </a:rPr>
              <a:t>iz</a:t>
            </a:r>
            <a:r>
              <a:rPr lang="en-US" sz="1200" dirty="0">
                <a:solidFill>
                  <a:schemeClr val="tx1"/>
                </a:solidFill>
              </a:rPr>
              <a:t> </a:t>
            </a:r>
            <a:r>
              <a:rPr lang="en-US" sz="1200" dirty="0" err="1">
                <a:solidFill>
                  <a:schemeClr val="tx1"/>
                </a:solidFill>
              </a:rPr>
              <a:t>leta</a:t>
            </a:r>
            <a:r>
              <a:rPr lang="en-US" sz="1200" dirty="0">
                <a:solidFill>
                  <a:schemeClr val="tx1"/>
                </a:solidFill>
              </a:rPr>
              <a:t> 2015, </a:t>
            </a:r>
            <a:r>
              <a:rPr lang="en-US" sz="1200" dirty="0" err="1">
                <a:solidFill>
                  <a:schemeClr val="tx1"/>
                </a:solidFill>
              </a:rPr>
              <a:t>tako</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celem</a:t>
            </a:r>
            <a:r>
              <a:rPr lang="en-US" sz="1200" dirty="0">
                <a:solidFill>
                  <a:schemeClr val="tx1"/>
                </a:solidFill>
              </a:rPr>
              <a:t> </a:t>
            </a:r>
            <a:r>
              <a:rPr lang="en-US" sz="1200" dirty="0" err="1">
                <a:solidFill>
                  <a:schemeClr val="tx1"/>
                </a:solidFill>
              </a:rPr>
              <a:t>vzorcu</a:t>
            </a:r>
            <a:r>
              <a:rPr lang="en-US" sz="1200" dirty="0">
                <a:solidFill>
                  <a:schemeClr val="tx1"/>
                </a:solidFill>
              </a:rPr>
              <a:t> </a:t>
            </a:r>
            <a:r>
              <a:rPr lang="en-US" sz="1200" dirty="0" err="1">
                <a:solidFill>
                  <a:schemeClr val="tx1"/>
                </a:solidFill>
              </a:rPr>
              <a:t>kot</a:t>
            </a:r>
            <a:r>
              <a:rPr lang="en-US" sz="1200" dirty="0">
                <a:solidFill>
                  <a:schemeClr val="tx1"/>
                </a:solidFill>
              </a:rPr>
              <a:t> v </a:t>
            </a:r>
            <a:r>
              <a:rPr lang="en-US" sz="1200" dirty="0" err="1">
                <a:solidFill>
                  <a:schemeClr val="tx1"/>
                </a:solidFill>
              </a:rPr>
              <a:t>ciljni</a:t>
            </a:r>
            <a:r>
              <a:rPr lang="en-US" sz="1200" dirty="0">
                <a:solidFill>
                  <a:schemeClr val="tx1"/>
                </a:solidFill>
              </a:rPr>
              <a:t> </a:t>
            </a:r>
            <a:r>
              <a:rPr lang="en-US" sz="1200" dirty="0" err="1">
                <a:solidFill>
                  <a:schemeClr val="tx1"/>
                </a:solidFill>
              </a:rPr>
              <a:t>skupini</a:t>
            </a:r>
            <a:r>
              <a:rPr lang="en-US" sz="1200" dirty="0">
                <a:solidFill>
                  <a:schemeClr val="tx1"/>
                </a:solidFill>
              </a:rPr>
              <a:t> </a:t>
            </a:r>
            <a:r>
              <a:rPr lang="en-US" sz="1200" dirty="0" err="1">
                <a:solidFill>
                  <a:schemeClr val="tx1"/>
                </a:solidFill>
              </a:rPr>
              <a:t>ženske</a:t>
            </a:r>
            <a:r>
              <a:rPr lang="en-US" sz="1200" dirty="0">
                <a:solidFill>
                  <a:schemeClr val="tx1"/>
                </a:solidFill>
              </a:rPr>
              <a:t> 25-55 let, med </a:t>
            </a:r>
            <a:r>
              <a:rPr lang="en-US" sz="1200" dirty="0" err="1">
                <a:solidFill>
                  <a:schemeClr val="tx1"/>
                </a:solidFill>
              </a:rPr>
              <a:t>nakupnimi</a:t>
            </a:r>
            <a:r>
              <a:rPr lang="en-US" sz="1200" dirty="0">
                <a:solidFill>
                  <a:schemeClr val="tx1"/>
                </a:solidFill>
              </a:rPr>
              <a:t> </a:t>
            </a:r>
            <a:r>
              <a:rPr lang="en-US" sz="1200" dirty="0" err="1">
                <a:solidFill>
                  <a:schemeClr val="tx1"/>
                </a:solidFill>
              </a:rPr>
              <a:t>člani</a:t>
            </a:r>
            <a:r>
              <a:rPr lang="en-US" sz="1200" dirty="0">
                <a:solidFill>
                  <a:schemeClr val="tx1"/>
                </a:solidFill>
              </a:rPr>
              <a:t> pa </a:t>
            </a:r>
            <a:r>
              <a:rPr lang="en-US" sz="1200" dirty="0" err="1">
                <a:solidFill>
                  <a:schemeClr val="tx1"/>
                </a:solidFill>
              </a:rPr>
              <a:t>za</a:t>
            </a:r>
            <a:r>
              <a:rPr lang="en-US" sz="1200" dirty="0">
                <a:solidFill>
                  <a:schemeClr val="tx1"/>
                </a:solidFill>
              </a:rPr>
              <a:t> </a:t>
            </a:r>
            <a:r>
              <a:rPr lang="en-US" sz="1200" dirty="0" err="1">
                <a:solidFill>
                  <a:schemeClr val="tx1"/>
                </a:solidFill>
              </a:rPr>
              <a:t>kar</a:t>
            </a:r>
            <a:r>
              <a:rPr lang="en-US" sz="1200" dirty="0">
                <a:solidFill>
                  <a:schemeClr val="tx1"/>
                </a:solidFill>
              </a:rPr>
              <a:t> </a:t>
            </a:r>
            <a:r>
              <a:rPr lang="en-US" sz="1200" dirty="0" err="1">
                <a:solidFill>
                  <a:schemeClr val="tx1"/>
                </a:solidFill>
              </a:rPr>
              <a:t>za</a:t>
            </a:r>
            <a:r>
              <a:rPr lang="en-US" sz="1200" dirty="0">
                <a:solidFill>
                  <a:schemeClr val="tx1"/>
                </a:solidFill>
              </a:rPr>
              <a:t> </a:t>
            </a:r>
            <a:r>
              <a:rPr lang="en-US" sz="1200" dirty="0" err="1">
                <a:solidFill>
                  <a:schemeClr val="tx1"/>
                </a:solidFill>
              </a:rPr>
              <a:t>devet</a:t>
            </a:r>
            <a:r>
              <a:rPr lang="en-US" sz="1200" dirty="0">
                <a:solidFill>
                  <a:schemeClr val="tx1"/>
                </a:solidFill>
              </a:rPr>
              <a:t> </a:t>
            </a:r>
            <a:r>
              <a:rPr lang="en-US" sz="1200" dirty="0" err="1">
                <a:solidFill>
                  <a:schemeClr val="tx1"/>
                </a:solidFill>
              </a:rPr>
              <a:t>odstotnih</a:t>
            </a:r>
            <a:r>
              <a:rPr lang="en-US" sz="1200" dirty="0">
                <a:solidFill>
                  <a:schemeClr val="tx1"/>
                </a:solidFill>
              </a:rPr>
              <a:t> </a:t>
            </a:r>
            <a:r>
              <a:rPr lang="en-US" sz="1200" dirty="0" err="1">
                <a:solidFill>
                  <a:schemeClr val="tx1"/>
                </a:solidFill>
              </a:rPr>
              <a:t>točk</a:t>
            </a:r>
            <a:r>
              <a:rPr lang="en-US" sz="1200" dirty="0">
                <a:solidFill>
                  <a:schemeClr val="tx1"/>
                </a:solidFill>
              </a:rPr>
              <a:t>. V </a:t>
            </a:r>
            <a:r>
              <a:rPr lang="en-US" sz="1200" dirty="0" err="1">
                <a:solidFill>
                  <a:schemeClr val="tx1"/>
                </a:solidFill>
              </a:rPr>
              <a:t>vseh</a:t>
            </a:r>
            <a:r>
              <a:rPr lang="en-US" sz="1200" dirty="0">
                <a:solidFill>
                  <a:schemeClr val="tx1"/>
                </a:solidFill>
              </a:rPr>
              <a:t> </a:t>
            </a:r>
            <a:r>
              <a:rPr lang="en-US" sz="1200" dirty="0" err="1">
                <a:solidFill>
                  <a:schemeClr val="tx1"/>
                </a:solidFill>
              </a:rPr>
              <a:t>primerih</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razlika</a:t>
            </a:r>
            <a:r>
              <a:rPr lang="en-US" sz="1200" dirty="0">
                <a:solidFill>
                  <a:schemeClr val="tx1"/>
                </a:solidFill>
              </a:rPr>
              <a:t> </a:t>
            </a:r>
            <a:r>
              <a:rPr lang="en-US" sz="1200" dirty="0" err="1">
                <a:solidFill>
                  <a:schemeClr val="tx1"/>
                </a:solidFill>
              </a:rPr>
              <a:t>statistično</a:t>
            </a:r>
            <a:r>
              <a:rPr lang="en-US" sz="1200" dirty="0">
                <a:solidFill>
                  <a:schemeClr val="tx1"/>
                </a:solidFill>
              </a:rPr>
              <a:t> </a:t>
            </a:r>
            <a:r>
              <a:rPr lang="en-US" sz="1200" dirty="0" err="1">
                <a:solidFill>
                  <a:schemeClr val="tx1"/>
                </a:solidFill>
              </a:rPr>
              <a:t>značilna</a:t>
            </a:r>
            <a:r>
              <a:rPr lang="en-US" sz="1200" dirty="0">
                <a:solidFill>
                  <a:schemeClr val="tx1"/>
                </a:solidFill>
              </a:rPr>
              <a:t>, </a:t>
            </a:r>
            <a:r>
              <a:rPr lang="en-US" sz="1200" dirty="0" err="1">
                <a:solidFill>
                  <a:schemeClr val="tx1"/>
                </a:solidFill>
              </a:rPr>
              <a:t>kar</a:t>
            </a:r>
            <a:r>
              <a:rPr lang="en-US" sz="1200" dirty="0">
                <a:solidFill>
                  <a:schemeClr val="tx1"/>
                </a:solidFill>
              </a:rPr>
              <a:t> </a:t>
            </a:r>
            <a:r>
              <a:rPr lang="en-US" sz="1200" dirty="0" err="1">
                <a:solidFill>
                  <a:schemeClr val="tx1"/>
                </a:solidFill>
              </a:rPr>
              <a:t>pomeni</a:t>
            </a:r>
            <a:r>
              <a:rPr lang="en-US" sz="1200" dirty="0">
                <a:solidFill>
                  <a:schemeClr val="tx1"/>
                </a:solidFill>
              </a:rPr>
              <a:t>, da </a:t>
            </a:r>
            <a:r>
              <a:rPr lang="en-US" sz="1200" dirty="0" err="1">
                <a:solidFill>
                  <a:schemeClr val="tx1"/>
                </a:solidFill>
              </a:rPr>
              <a:t>je</a:t>
            </a:r>
            <a:r>
              <a:rPr lang="en-US" sz="1200" dirty="0">
                <a:solidFill>
                  <a:schemeClr val="tx1"/>
                </a:solidFill>
              </a:rPr>
              <a:t> </a:t>
            </a:r>
            <a:r>
              <a:rPr lang="en-US" sz="1200" dirty="0" err="1">
                <a:solidFill>
                  <a:schemeClr val="tx1"/>
                </a:solidFill>
              </a:rPr>
              <a:t>tokratna</a:t>
            </a:r>
            <a:r>
              <a:rPr lang="en-US" sz="1200" dirty="0">
                <a:solidFill>
                  <a:schemeClr val="tx1"/>
                </a:solidFill>
              </a:rPr>
              <a:t> </a:t>
            </a:r>
            <a:r>
              <a:rPr lang="en-US" sz="1200" dirty="0" err="1">
                <a:solidFill>
                  <a:schemeClr val="tx1"/>
                </a:solidFill>
              </a:rPr>
              <a:t>kampanja</a:t>
            </a:r>
            <a:r>
              <a:rPr lang="en-US" sz="1200" dirty="0">
                <a:solidFill>
                  <a:schemeClr val="tx1"/>
                </a:solidFill>
              </a:rPr>
              <a:t> </a:t>
            </a:r>
            <a:r>
              <a:rPr lang="en-US" sz="1200" dirty="0" err="1">
                <a:solidFill>
                  <a:schemeClr val="tx1"/>
                </a:solidFill>
              </a:rPr>
              <a:t>še</a:t>
            </a:r>
            <a:r>
              <a:rPr lang="en-US" sz="1200" dirty="0">
                <a:solidFill>
                  <a:schemeClr val="tx1"/>
                </a:solidFill>
              </a:rPr>
              <a:t> </a:t>
            </a:r>
            <a:r>
              <a:rPr lang="en-US" sz="1200" dirty="0" err="1">
                <a:solidFill>
                  <a:schemeClr val="tx1"/>
                </a:solidFill>
              </a:rPr>
              <a:t>nekoliko</a:t>
            </a:r>
            <a:r>
              <a:rPr lang="en-US" sz="1200" dirty="0">
                <a:solidFill>
                  <a:schemeClr val="tx1"/>
                </a:solidFill>
              </a:rPr>
              <a:t> </a:t>
            </a:r>
            <a:r>
              <a:rPr lang="en-US" sz="1200" dirty="0" err="1">
                <a:solidFill>
                  <a:schemeClr val="tx1"/>
                </a:solidFill>
              </a:rPr>
              <a:t>bolj</a:t>
            </a:r>
            <a:r>
              <a:rPr lang="en-US" sz="1200" dirty="0">
                <a:solidFill>
                  <a:schemeClr val="tx1"/>
                </a:solidFill>
              </a:rPr>
              <a:t> </a:t>
            </a:r>
            <a:r>
              <a:rPr lang="en-US" sz="1200" dirty="0" err="1">
                <a:solidFill>
                  <a:schemeClr val="tx1"/>
                </a:solidFill>
              </a:rPr>
              <a:t>uspešna</a:t>
            </a:r>
            <a:r>
              <a:rPr lang="en-US" sz="1200" dirty="0">
                <a:solidFill>
                  <a:schemeClr val="tx1"/>
                </a:solidFill>
              </a:rPr>
              <a:t> </a:t>
            </a:r>
            <a:r>
              <a:rPr lang="en-US" sz="1200" dirty="0" err="1">
                <a:solidFill>
                  <a:schemeClr val="tx1"/>
                </a:solidFill>
              </a:rPr>
              <a:t>kot</a:t>
            </a:r>
            <a:r>
              <a:rPr lang="en-US" sz="1200" dirty="0">
                <a:solidFill>
                  <a:schemeClr val="tx1"/>
                </a:solidFill>
              </a:rPr>
              <a:t> v </a:t>
            </a:r>
            <a:r>
              <a:rPr lang="en-US" sz="1200" dirty="0" err="1">
                <a:solidFill>
                  <a:schemeClr val="tx1"/>
                </a:solidFill>
              </a:rPr>
              <a:t>letu</a:t>
            </a:r>
            <a:r>
              <a:rPr lang="en-US" sz="1200" dirty="0">
                <a:solidFill>
                  <a:schemeClr val="tx1"/>
                </a:solidFill>
              </a:rPr>
              <a:t> 2015.</a:t>
            </a:r>
            <a:endParaRPr lang="sl-SI" sz="1200" dirty="0">
              <a:solidFill>
                <a:schemeClr val="tx1"/>
              </a:solidFill>
            </a:endParaRPr>
          </a:p>
        </p:txBody>
      </p:sp>
      <p:cxnSp>
        <p:nvCxnSpPr>
          <p:cNvPr id="30" name="Straight Arrow Connector 29">
            <a:extLst>
              <a:ext uri="{FF2B5EF4-FFF2-40B4-BE49-F238E27FC236}">
                <a16:creationId xmlns:a16="http://schemas.microsoft.com/office/drawing/2014/main" xmlns="" id="{8E6F0046-6F17-49A9-AB51-644C52299414}"/>
              </a:ext>
            </a:extLst>
          </p:cNvPr>
          <p:cNvCxnSpPr/>
          <p:nvPr/>
        </p:nvCxnSpPr>
        <p:spPr>
          <a:xfrm rot="10800000">
            <a:off x="5747303" y="2421036"/>
            <a:ext cx="0" cy="252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xmlns="" id="{486E0450-3BC4-482E-8528-6BE2D392A0DA}"/>
              </a:ext>
            </a:extLst>
          </p:cNvPr>
          <p:cNvSpPr/>
          <p:nvPr/>
        </p:nvSpPr>
        <p:spPr>
          <a:xfrm>
            <a:off x="5232427" y="2392890"/>
            <a:ext cx="783771" cy="333102"/>
          </a:xfrm>
          <a:prstGeom prst="rect">
            <a:avLst/>
          </a:prstGeom>
          <a:noFill/>
          <a:ln w="28575">
            <a:solidFill>
              <a:srgbClr val="649C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sp>
        <p:nvSpPr>
          <p:cNvPr id="37" name="TextBox 36">
            <a:extLst>
              <a:ext uri="{FF2B5EF4-FFF2-40B4-BE49-F238E27FC236}">
                <a16:creationId xmlns:a16="http://schemas.microsoft.com/office/drawing/2014/main" xmlns="" id="{49E79D4F-D469-4EB5-BB6E-06FE9FAC8F5F}"/>
              </a:ext>
            </a:extLst>
          </p:cNvPr>
          <p:cNvSpPr txBox="1"/>
          <p:nvPr/>
        </p:nvSpPr>
        <p:spPr>
          <a:xfrm>
            <a:off x="5762418" y="2334109"/>
            <a:ext cx="404973" cy="253916"/>
          </a:xfrm>
          <a:prstGeom prst="rect">
            <a:avLst/>
          </a:prstGeom>
          <a:noFill/>
        </p:spPr>
        <p:txBody>
          <a:bodyPr wrap="square" rtlCol="0">
            <a:spAutoFit/>
          </a:bodyPr>
          <a:lstStyle/>
          <a:p>
            <a:r>
              <a:rPr lang="sl-SI" sz="1050" b="1" dirty="0">
                <a:solidFill>
                  <a:srgbClr val="83B069"/>
                </a:solidFill>
              </a:rPr>
              <a:t>+</a:t>
            </a:r>
            <a:r>
              <a:rPr lang="en-US" sz="1050" b="1" dirty="0">
                <a:solidFill>
                  <a:srgbClr val="83B069"/>
                </a:solidFill>
              </a:rPr>
              <a:t>9</a:t>
            </a:r>
            <a:endParaRPr lang="sl-SI" b="1" dirty="0">
              <a:solidFill>
                <a:srgbClr val="83B069"/>
              </a:solidFill>
            </a:endParaRPr>
          </a:p>
        </p:txBody>
      </p:sp>
    </p:spTree>
    <p:extLst>
      <p:ext uri="{BB962C8B-B14F-4D97-AF65-F5344CB8AC3E}">
        <p14:creationId xmlns:p14="http://schemas.microsoft.com/office/powerpoint/2010/main" val="149582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780" y="632627"/>
            <a:ext cx="7798033" cy="385879"/>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„Spodaj je navedenih nekaj trditev o vsakodnevnem nakupovanju. Označite ali se z njimi bolj strinjate ali bolj ne strinjate.“</a:t>
            </a:r>
          </a:p>
        </p:txBody>
      </p:sp>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275779" y="394843"/>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Kupovanje hrane slovenskega porekla</a:t>
            </a:r>
          </a:p>
        </p:txBody>
      </p:sp>
      <p:sp>
        <p:nvSpPr>
          <p:cNvPr id="11" name="Vertical Text Placeholder 10"/>
          <p:cNvSpPr>
            <a:spLocks noGrp="1"/>
          </p:cNvSpPr>
          <p:nvPr>
            <p:ph type="body" orient="vert" sz="quarter" idx="10"/>
          </p:nvPr>
        </p:nvSpPr>
        <p:spPr/>
        <p:txBody>
          <a:bodyPr/>
          <a:lstStyle/>
          <a:p>
            <a:endParaRPr lang="en-US" dirty="0"/>
          </a:p>
        </p:txBody>
      </p:sp>
      <p:sp>
        <p:nvSpPr>
          <p:cNvPr id="33"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34" name="Straight Arrow Connector 33"/>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3808728" y="4954394"/>
            <a:ext cx="144000" cy="166370"/>
            <a:chOff x="1554480" y="1708151"/>
            <a:chExt cx="144000" cy="166370"/>
          </a:xfrm>
        </p:grpSpPr>
        <p:sp>
          <p:nvSpPr>
            <p:cNvPr id="36" name="Rectangle 35"/>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37" name="Straight Arrow Connector 36"/>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10" name="Picture 9">
            <a:extLst>
              <a:ext uri="{FF2B5EF4-FFF2-40B4-BE49-F238E27FC236}">
                <a16:creationId xmlns:a16="http://schemas.microsoft.com/office/drawing/2014/main" xmlns="" id="{29FC3676-2AEA-45E9-8F37-36CCDF1744C0}"/>
              </a:ext>
            </a:extLst>
          </p:cNvPr>
          <p:cNvPicPr>
            <a:picLocks noChangeAspect="1"/>
          </p:cNvPicPr>
          <p:nvPr/>
        </p:nvPicPr>
        <p:blipFill>
          <a:blip r:embed="rId2"/>
          <a:stretch>
            <a:fillRect/>
          </a:stretch>
        </p:blipFill>
        <p:spPr>
          <a:xfrm>
            <a:off x="189462" y="1158798"/>
            <a:ext cx="7073603" cy="2700929"/>
          </a:xfrm>
          <a:prstGeom prst="rect">
            <a:avLst/>
          </a:prstGeom>
        </p:spPr>
      </p:pic>
      <p:sp>
        <p:nvSpPr>
          <p:cNvPr id="23" name="Rectangle 22">
            <a:extLst>
              <a:ext uri="{FF2B5EF4-FFF2-40B4-BE49-F238E27FC236}">
                <a16:creationId xmlns:a16="http://schemas.microsoft.com/office/drawing/2014/main" xmlns="" id="{C651D2A8-5355-41BE-BF6B-034E02E1A64F}"/>
              </a:ext>
            </a:extLst>
          </p:cNvPr>
          <p:cNvSpPr/>
          <p:nvPr/>
        </p:nvSpPr>
        <p:spPr>
          <a:xfrm>
            <a:off x="278792" y="3909701"/>
            <a:ext cx="6761686" cy="73950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V </a:t>
            </a:r>
            <a:r>
              <a:rPr lang="en-US" sz="1200" dirty="0" err="1">
                <a:solidFill>
                  <a:schemeClr val="tx1"/>
                </a:solidFill>
              </a:rPr>
              <a:t>ciljni</a:t>
            </a:r>
            <a:r>
              <a:rPr lang="en-US" sz="1200" dirty="0">
                <a:solidFill>
                  <a:schemeClr val="tx1"/>
                </a:solidFill>
              </a:rPr>
              <a:t> </a:t>
            </a:r>
            <a:r>
              <a:rPr lang="en-US" sz="1200" dirty="0" err="1">
                <a:solidFill>
                  <a:schemeClr val="tx1"/>
                </a:solidFill>
              </a:rPr>
              <a:t>skupini</a:t>
            </a:r>
            <a:r>
              <a:rPr lang="en-US" sz="1200" dirty="0">
                <a:solidFill>
                  <a:schemeClr val="tx1"/>
                </a:solidFill>
              </a:rPr>
              <a:t> </a:t>
            </a:r>
            <a:r>
              <a:rPr lang="en-US" sz="1200" dirty="0" err="1">
                <a:solidFill>
                  <a:schemeClr val="tx1"/>
                </a:solidFill>
              </a:rPr>
              <a:t>ženske</a:t>
            </a:r>
            <a:r>
              <a:rPr lang="en-US" sz="1200" dirty="0">
                <a:solidFill>
                  <a:schemeClr val="tx1"/>
                </a:solidFill>
              </a:rPr>
              <a:t> 25-55 let </a:t>
            </a:r>
            <a:r>
              <a:rPr lang="en-US" sz="1200" dirty="0" err="1">
                <a:solidFill>
                  <a:schemeClr val="tx1"/>
                </a:solidFill>
              </a:rPr>
              <a:t>beležimo</a:t>
            </a:r>
            <a:r>
              <a:rPr lang="en-US" sz="1200" dirty="0">
                <a:solidFill>
                  <a:schemeClr val="tx1"/>
                </a:solidFill>
              </a:rPr>
              <a:t> </a:t>
            </a:r>
            <a:r>
              <a:rPr lang="en-US" sz="1200" dirty="0" err="1">
                <a:solidFill>
                  <a:schemeClr val="tx1"/>
                </a:solidFill>
              </a:rPr>
              <a:t>statistično</a:t>
            </a:r>
            <a:r>
              <a:rPr lang="en-US" sz="1200" dirty="0">
                <a:solidFill>
                  <a:schemeClr val="tx1"/>
                </a:solidFill>
              </a:rPr>
              <a:t> </a:t>
            </a:r>
            <a:r>
              <a:rPr lang="en-US" sz="1200" dirty="0" err="1">
                <a:solidFill>
                  <a:schemeClr val="tx1"/>
                </a:solidFill>
              </a:rPr>
              <a:t>značilno</a:t>
            </a:r>
            <a:r>
              <a:rPr lang="en-US" sz="1200" dirty="0">
                <a:solidFill>
                  <a:schemeClr val="tx1"/>
                </a:solidFill>
              </a:rPr>
              <a:t> </a:t>
            </a:r>
            <a:r>
              <a:rPr lang="en-US" sz="1200" dirty="0" err="1">
                <a:solidFill>
                  <a:schemeClr val="tx1"/>
                </a:solidFill>
              </a:rPr>
              <a:t>rast</a:t>
            </a:r>
            <a:r>
              <a:rPr lang="en-US" sz="1200" dirty="0">
                <a:solidFill>
                  <a:schemeClr val="tx1"/>
                </a:solidFill>
              </a:rPr>
              <a:t> </a:t>
            </a:r>
            <a:r>
              <a:rPr lang="en-US" sz="1200" dirty="0" err="1">
                <a:solidFill>
                  <a:schemeClr val="tx1"/>
                </a:solidFill>
              </a:rPr>
              <a:t>pri</a:t>
            </a:r>
            <a:r>
              <a:rPr lang="en-US" sz="1200" dirty="0">
                <a:solidFill>
                  <a:schemeClr val="tx1"/>
                </a:solidFill>
              </a:rPr>
              <a:t> </a:t>
            </a:r>
            <a:r>
              <a:rPr lang="en-US" sz="1200" dirty="0" err="1">
                <a:solidFill>
                  <a:schemeClr val="tx1"/>
                </a:solidFill>
              </a:rPr>
              <a:t>subjektivno</a:t>
            </a:r>
            <a:r>
              <a:rPr lang="en-US" sz="1200" dirty="0">
                <a:solidFill>
                  <a:schemeClr val="tx1"/>
                </a:solidFill>
              </a:rPr>
              <a:t> </a:t>
            </a:r>
            <a:r>
              <a:rPr lang="en-US" sz="1200" dirty="0" err="1">
                <a:solidFill>
                  <a:schemeClr val="tx1"/>
                </a:solidFill>
              </a:rPr>
              <a:t>zaznani</a:t>
            </a:r>
            <a:r>
              <a:rPr lang="en-US" sz="1200" dirty="0">
                <a:solidFill>
                  <a:schemeClr val="tx1"/>
                </a:solidFill>
              </a:rPr>
              <a:t> </a:t>
            </a:r>
            <a:r>
              <a:rPr lang="en-US" sz="1200" dirty="0" err="1">
                <a:solidFill>
                  <a:schemeClr val="tx1"/>
                </a:solidFill>
              </a:rPr>
              <a:t>pogostosti</a:t>
            </a:r>
            <a:r>
              <a:rPr lang="en-US" sz="1200" dirty="0">
                <a:solidFill>
                  <a:schemeClr val="tx1"/>
                </a:solidFill>
              </a:rPr>
              <a:t> </a:t>
            </a:r>
            <a:r>
              <a:rPr lang="en-US" sz="1200" dirty="0" err="1">
                <a:solidFill>
                  <a:schemeClr val="tx1"/>
                </a:solidFill>
              </a:rPr>
              <a:t>kupovanja</a:t>
            </a:r>
            <a:r>
              <a:rPr lang="en-US" sz="1200" dirty="0">
                <a:solidFill>
                  <a:schemeClr val="tx1"/>
                </a:solidFill>
              </a:rPr>
              <a:t> </a:t>
            </a:r>
            <a:r>
              <a:rPr lang="en-US" sz="1200" dirty="0" err="1">
                <a:solidFill>
                  <a:schemeClr val="tx1"/>
                </a:solidFill>
              </a:rPr>
              <a:t>živil</a:t>
            </a:r>
            <a:r>
              <a:rPr lang="en-US" sz="1200" dirty="0">
                <a:solidFill>
                  <a:schemeClr val="tx1"/>
                </a:solidFill>
              </a:rPr>
              <a:t> </a:t>
            </a:r>
            <a:r>
              <a:rPr lang="en-US" sz="1200" dirty="0" err="1">
                <a:solidFill>
                  <a:schemeClr val="tx1"/>
                </a:solidFill>
              </a:rPr>
              <a:t>slovenskega</a:t>
            </a:r>
            <a:r>
              <a:rPr lang="en-US" sz="1200" dirty="0">
                <a:solidFill>
                  <a:schemeClr val="tx1"/>
                </a:solidFill>
              </a:rPr>
              <a:t> </a:t>
            </a:r>
            <a:r>
              <a:rPr lang="en-US" sz="1200" dirty="0" err="1">
                <a:solidFill>
                  <a:schemeClr val="tx1"/>
                </a:solidFill>
              </a:rPr>
              <a:t>porekla</a:t>
            </a:r>
            <a:r>
              <a:rPr lang="en-US" sz="1200" dirty="0">
                <a:solidFill>
                  <a:schemeClr val="tx1"/>
                </a:solidFill>
              </a:rPr>
              <a:t>. Ker </a:t>
            </a:r>
            <a:r>
              <a:rPr lang="en-US" sz="1200" dirty="0" err="1">
                <a:solidFill>
                  <a:schemeClr val="tx1"/>
                </a:solidFill>
              </a:rPr>
              <a:t>je</a:t>
            </a:r>
            <a:r>
              <a:rPr lang="en-US" sz="1200" dirty="0">
                <a:solidFill>
                  <a:schemeClr val="tx1"/>
                </a:solidFill>
              </a:rPr>
              <a:t> </a:t>
            </a:r>
            <a:r>
              <a:rPr lang="en-US" sz="1200" dirty="0" err="1">
                <a:solidFill>
                  <a:schemeClr val="tx1"/>
                </a:solidFill>
              </a:rPr>
              <a:t>rast</a:t>
            </a:r>
            <a:r>
              <a:rPr lang="en-US" sz="1200" dirty="0">
                <a:solidFill>
                  <a:schemeClr val="tx1"/>
                </a:solidFill>
              </a:rPr>
              <a:t> </a:t>
            </a:r>
            <a:r>
              <a:rPr lang="en-US" sz="1200" dirty="0" err="1">
                <a:solidFill>
                  <a:schemeClr val="tx1"/>
                </a:solidFill>
              </a:rPr>
              <a:t>zaznana</a:t>
            </a:r>
            <a:r>
              <a:rPr lang="en-US" sz="1200" dirty="0">
                <a:solidFill>
                  <a:schemeClr val="tx1"/>
                </a:solidFill>
              </a:rPr>
              <a:t> </a:t>
            </a:r>
            <a:r>
              <a:rPr lang="en-US" sz="1200" dirty="0" err="1">
                <a:solidFill>
                  <a:schemeClr val="tx1"/>
                </a:solidFill>
              </a:rPr>
              <a:t>samo</a:t>
            </a:r>
            <a:r>
              <a:rPr lang="en-US" sz="1200" dirty="0">
                <a:solidFill>
                  <a:schemeClr val="tx1"/>
                </a:solidFill>
              </a:rPr>
              <a:t> </a:t>
            </a:r>
            <a:r>
              <a:rPr lang="en-US" sz="1200" dirty="0" err="1">
                <a:solidFill>
                  <a:schemeClr val="tx1"/>
                </a:solidFill>
              </a:rPr>
              <a:t>pri</a:t>
            </a:r>
            <a:r>
              <a:rPr lang="en-US" sz="1200" dirty="0">
                <a:solidFill>
                  <a:schemeClr val="tx1"/>
                </a:solidFill>
              </a:rPr>
              <a:t> </a:t>
            </a:r>
            <a:r>
              <a:rPr lang="en-US" sz="1200" dirty="0" err="1">
                <a:solidFill>
                  <a:schemeClr val="tx1"/>
                </a:solidFill>
              </a:rPr>
              <a:t>tej</a:t>
            </a:r>
            <a:r>
              <a:rPr lang="en-US" sz="1200" dirty="0">
                <a:solidFill>
                  <a:schemeClr val="tx1"/>
                </a:solidFill>
              </a:rPr>
              <a:t> </a:t>
            </a:r>
            <a:r>
              <a:rPr lang="en-US" sz="1200" dirty="0" err="1">
                <a:solidFill>
                  <a:schemeClr val="tx1"/>
                </a:solidFill>
              </a:rPr>
              <a:t>ciljni</a:t>
            </a:r>
            <a:r>
              <a:rPr lang="en-US" sz="1200" dirty="0">
                <a:solidFill>
                  <a:schemeClr val="tx1"/>
                </a:solidFill>
              </a:rPr>
              <a:t> </a:t>
            </a:r>
            <a:r>
              <a:rPr lang="en-US" sz="1200" dirty="0" err="1">
                <a:solidFill>
                  <a:schemeClr val="tx1"/>
                </a:solidFill>
              </a:rPr>
              <a:t>skupini</a:t>
            </a:r>
            <a:r>
              <a:rPr lang="en-US" sz="1200" dirty="0">
                <a:solidFill>
                  <a:schemeClr val="tx1"/>
                </a:solidFill>
              </a:rPr>
              <a:t>, </a:t>
            </a:r>
            <a:r>
              <a:rPr lang="en-US" sz="1200" dirty="0" err="1">
                <a:solidFill>
                  <a:schemeClr val="tx1"/>
                </a:solidFill>
              </a:rPr>
              <a:t>lahko</a:t>
            </a:r>
            <a:r>
              <a:rPr lang="en-US" sz="1200" dirty="0">
                <a:solidFill>
                  <a:schemeClr val="tx1"/>
                </a:solidFill>
              </a:rPr>
              <a:t> </a:t>
            </a:r>
            <a:r>
              <a:rPr lang="en-US" sz="1200" dirty="0" err="1">
                <a:solidFill>
                  <a:schemeClr val="tx1"/>
                </a:solidFill>
              </a:rPr>
              <a:t>upravičeno</a:t>
            </a:r>
            <a:r>
              <a:rPr lang="en-US" sz="1200" dirty="0">
                <a:solidFill>
                  <a:schemeClr val="tx1"/>
                </a:solidFill>
              </a:rPr>
              <a:t> </a:t>
            </a:r>
            <a:r>
              <a:rPr lang="en-US" sz="1200" dirty="0" err="1">
                <a:solidFill>
                  <a:schemeClr val="tx1"/>
                </a:solidFill>
              </a:rPr>
              <a:t>domnevamo</a:t>
            </a:r>
            <a:r>
              <a:rPr lang="en-US" sz="1200" dirty="0">
                <a:solidFill>
                  <a:schemeClr val="tx1"/>
                </a:solidFill>
              </a:rPr>
              <a:t>, da </a:t>
            </a:r>
            <a:r>
              <a:rPr lang="en-US" sz="1200" dirty="0" err="1">
                <a:solidFill>
                  <a:schemeClr val="tx1"/>
                </a:solidFill>
              </a:rPr>
              <a:t>gre</a:t>
            </a:r>
            <a:r>
              <a:rPr lang="en-US" sz="1200" dirty="0">
                <a:solidFill>
                  <a:schemeClr val="tx1"/>
                </a:solidFill>
              </a:rPr>
              <a:t> </a:t>
            </a:r>
            <a:r>
              <a:rPr lang="en-US" sz="1200" dirty="0" err="1">
                <a:solidFill>
                  <a:schemeClr val="tx1"/>
                </a:solidFill>
              </a:rPr>
              <a:t>za</a:t>
            </a:r>
            <a:r>
              <a:rPr lang="en-US" sz="1200" dirty="0">
                <a:solidFill>
                  <a:schemeClr val="tx1"/>
                </a:solidFill>
              </a:rPr>
              <a:t> </a:t>
            </a:r>
            <a:r>
              <a:rPr lang="en-US" sz="1200" dirty="0" err="1">
                <a:solidFill>
                  <a:schemeClr val="tx1"/>
                </a:solidFill>
              </a:rPr>
              <a:t>neposredni</a:t>
            </a:r>
            <a:r>
              <a:rPr lang="en-US" sz="1200" dirty="0">
                <a:solidFill>
                  <a:schemeClr val="tx1"/>
                </a:solidFill>
              </a:rPr>
              <a:t> </a:t>
            </a:r>
            <a:r>
              <a:rPr lang="en-US" sz="1200" dirty="0" err="1">
                <a:solidFill>
                  <a:schemeClr val="tx1"/>
                </a:solidFill>
              </a:rPr>
              <a:t>učinek</a:t>
            </a:r>
            <a:r>
              <a:rPr lang="en-US" sz="1200" dirty="0">
                <a:solidFill>
                  <a:schemeClr val="tx1"/>
                </a:solidFill>
              </a:rPr>
              <a:t> </a:t>
            </a:r>
            <a:r>
              <a:rPr lang="en-US" sz="1200" dirty="0" err="1">
                <a:solidFill>
                  <a:schemeClr val="tx1"/>
                </a:solidFill>
              </a:rPr>
              <a:t>kampanje</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nagovarjala</a:t>
            </a:r>
            <a:r>
              <a:rPr lang="en-US" sz="1200" dirty="0">
                <a:solidFill>
                  <a:schemeClr val="tx1"/>
                </a:solidFill>
              </a:rPr>
              <a:t> to </a:t>
            </a:r>
            <a:r>
              <a:rPr lang="en-US" sz="1200" dirty="0" err="1">
                <a:solidFill>
                  <a:schemeClr val="tx1"/>
                </a:solidFill>
              </a:rPr>
              <a:t>ciljno</a:t>
            </a:r>
            <a:r>
              <a:rPr lang="en-US" sz="1200" dirty="0">
                <a:solidFill>
                  <a:schemeClr val="tx1"/>
                </a:solidFill>
              </a:rPr>
              <a:t> </a:t>
            </a:r>
            <a:r>
              <a:rPr lang="en-US" sz="1200" dirty="0" err="1">
                <a:solidFill>
                  <a:schemeClr val="tx1"/>
                </a:solidFill>
              </a:rPr>
              <a:t>skupino</a:t>
            </a:r>
            <a:r>
              <a:rPr lang="en-US" sz="1200" dirty="0">
                <a:solidFill>
                  <a:schemeClr val="tx1"/>
                </a:solidFill>
              </a:rPr>
              <a:t>.</a:t>
            </a:r>
            <a:endParaRPr lang="sl-SI" sz="1200" dirty="0">
              <a:solidFill>
                <a:schemeClr val="tx1"/>
              </a:solidFill>
            </a:endParaRPr>
          </a:p>
        </p:txBody>
      </p:sp>
    </p:spTree>
    <p:extLst>
      <p:ext uri="{BB962C8B-B14F-4D97-AF65-F5344CB8AC3E}">
        <p14:creationId xmlns:p14="http://schemas.microsoft.com/office/powerpoint/2010/main" val="29507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11" name="Vertical Text Placeholder 10"/>
          <p:cNvSpPr>
            <a:spLocks noGrp="1"/>
          </p:cNvSpPr>
          <p:nvPr>
            <p:ph type="body" orient="vert" sz="quarter" idx="10"/>
          </p:nvPr>
        </p:nvSpPr>
        <p:spPr/>
        <p:txBody>
          <a:bodyPr/>
          <a:lstStyle/>
          <a:p>
            <a:endParaRPr lang="en-US" dirty="0"/>
          </a:p>
        </p:txBody>
      </p:sp>
      <p:sp>
        <p:nvSpPr>
          <p:cNvPr id="24" name="Content Placeholder 2"/>
          <p:cNvSpPr txBox="1">
            <a:spLocks/>
          </p:cNvSpPr>
          <p:nvPr/>
        </p:nvSpPr>
        <p:spPr>
          <a:xfrm>
            <a:off x="285644" y="805508"/>
            <a:ext cx="6114268" cy="212998"/>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„Ali ste za slovensko hrano pripravljeni plačati višjo ceno? Za koliko odstotkov?“</a:t>
            </a:r>
          </a:p>
        </p:txBody>
      </p:sp>
      <p:sp>
        <p:nvSpPr>
          <p:cNvPr id="25" name="Content Placeholder 2"/>
          <p:cNvSpPr txBox="1">
            <a:spLocks/>
          </p:cNvSpPr>
          <p:nvPr/>
        </p:nvSpPr>
        <p:spPr>
          <a:xfrm>
            <a:off x="285643" y="567724"/>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Kupovanje hrane slovenskega porekla</a:t>
            </a:r>
          </a:p>
        </p:txBody>
      </p:sp>
      <p:sp>
        <p:nvSpPr>
          <p:cNvPr id="52" name="Content Placeholder 2"/>
          <p:cNvSpPr txBox="1">
            <a:spLocks/>
          </p:cNvSpPr>
          <p:nvPr/>
        </p:nvSpPr>
        <p:spPr>
          <a:xfrm>
            <a:off x="275780" y="4659649"/>
            <a:ext cx="7157486"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200" dirty="0"/>
              <a:t>Ciljn</a:t>
            </a:r>
            <a:r>
              <a:rPr lang="en-US" sz="1200" dirty="0"/>
              <a:t>a</a:t>
            </a:r>
            <a:r>
              <a:rPr lang="sl-SI" sz="1200" dirty="0"/>
              <a:t> skupin</a:t>
            </a:r>
            <a:r>
              <a:rPr lang="en-US" sz="1200" dirty="0"/>
              <a:t>a</a:t>
            </a:r>
            <a:r>
              <a:rPr lang="sl-SI" sz="1200" dirty="0"/>
              <a:t> „ženske od 25 do 55 let“ in „nakupni člani“ se ne razlikujeta bistveno od populacije.</a:t>
            </a:r>
          </a:p>
        </p:txBody>
      </p:sp>
      <p:sp>
        <p:nvSpPr>
          <p:cNvPr id="43"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45" name="Straight Arrow Connector 44"/>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3808728" y="4954394"/>
            <a:ext cx="144000" cy="166370"/>
            <a:chOff x="1554480" y="1708151"/>
            <a:chExt cx="144000" cy="166370"/>
          </a:xfrm>
        </p:grpSpPr>
        <p:sp>
          <p:nvSpPr>
            <p:cNvPr id="51" name="Rectangle 50"/>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54" name="Straight Arrow Connector 53"/>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 name="Picture 1">
            <a:extLst>
              <a:ext uri="{FF2B5EF4-FFF2-40B4-BE49-F238E27FC236}">
                <a16:creationId xmlns:a16="http://schemas.microsoft.com/office/drawing/2014/main" xmlns="" id="{2530D59E-DF10-4FFA-9D41-74450E974F2C}"/>
              </a:ext>
            </a:extLst>
          </p:cNvPr>
          <p:cNvPicPr>
            <a:picLocks noChangeAspect="1"/>
          </p:cNvPicPr>
          <p:nvPr/>
        </p:nvPicPr>
        <p:blipFill>
          <a:blip r:embed="rId2"/>
          <a:stretch>
            <a:fillRect/>
          </a:stretch>
        </p:blipFill>
        <p:spPr>
          <a:xfrm>
            <a:off x="275777" y="1080919"/>
            <a:ext cx="6912253" cy="2759232"/>
          </a:xfrm>
          <a:prstGeom prst="rect">
            <a:avLst/>
          </a:prstGeom>
        </p:spPr>
      </p:pic>
      <p:sp>
        <p:nvSpPr>
          <p:cNvPr id="36" name="Rectangle 35">
            <a:extLst>
              <a:ext uri="{FF2B5EF4-FFF2-40B4-BE49-F238E27FC236}">
                <a16:creationId xmlns:a16="http://schemas.microsoft.com/office/drawing/2014/main" xmlns="" id="{3FDA8E12-18CE-4C69-95B0-81F406A308E8}"/>
              </a:ext>
            </a:extLst>
          </p:cNvPr>
          <p:cNvSpPr/>
          <p:nvPr/>
        </p:nvSpPr>
        <p:spPr>
          <a:xfrm>
            <a:off x="278792" y="3870062"/>
            <a:ext cx="6761686" cy="7740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V </a:t>
            </a:r>
            <a:r>
              <a:rPr lang="en-US" sz="1200" dirty="0" err="1">
                <a:solidFill>
                  <a:schemeClr val="tx1"/>
                </a:solidFill>
              </a:rPr>
              <a:t>ciljni</a:t>
            </a:r>
            <a:r>
              <a:rPr lang="en-US" sz="1200" dirty="0">
                <a:solidFill>
                  <a:schemeClr val="tx1"/>
                </a:solidFill>
              </a:rPr>
              <a:t> </a:t>
            </a:r>
            <a:r>
              <a:rPr lang="en-US" sz="1200" dirty="0" err="1">
                <a:solidFill>
                  <a:schemeClr val="tx1"/>
                </a:solidFill>
              </a:rPr>
              <a:t>skupini</a:t>
            </a:r>
            <a:r>
              <a:rPr lang="en-US" sz="1200" dirty="0">
                <a:solidFill>
                  <a:schemeClr val="tx1"/>
                </a:solidFill>
              </a:rPr>
              <a:t> </a:t>
            </a:r>
            <a:r>
              <a:rPr lang="en-US" sz="1200" dirty="0" err="1">
                <a:solidFill>
                  <a:schemeClr val="tx1"/>
                </a:solidFill>
              </a:rPr>
              <a:t>ženske</a:t>
            </a:r>
            <a:r>
              <a:rPr lang="en-US" sz="1200" dirty="0">
                <a:solidFill>
                  <a:schemeClr val="tx1"/>
                </a:solidFill>
              </a:rPr>
              <a:t> 25-55 let </a:t>
            </a:r>
            <a:r>
              <a:rPr lang="en-US" sz="1200" dirty="0" err="1">
                <a:solidFill>
                  <a:schemeClr val="tx1"/>
                </a:solidFill>
              </a:rPr>
              <a:t>beležimo</a:t>
            </a:r>
            <a:r>
              <a:rPr lang="en-US" sz="1200" dirty="0">
                <a:solidFill>
                  <a:schemeClr val="tx1"/>
                </a:solidFill>
              </a:rPr>
              <a:t> </a:t>
            </a:r>
            <a:r>
              <a:rPr lang="en-US" sz="1200" dirty="0" err="1">
                <a:solidFill>
                  <a:schemeClr val="tx1"/>
                </a:solidFill>
              </a:rPr>
              <a:t>statistično</a:t>
            </a:r>
            <a:r>
              <a:rPr lang="en-US" sz="1200" dirty="0">
                <a:solidFill>
                  <a:schemeClr val="tx1"/>
                </a:solidFill>
              </a:rPr>
              <a:t> </a:t>
            </a:r>
            <a:r>
              <a:rPr lang="en-US" sz="1200" dirty="0" err="1">
                <a:solidFill>
                  <a:schemeClr val="tx1"/>
                </a:solidFill>
              </a:rPr>
              <a:t>značilno</a:t>
            </a:r>
            <a:r>
              <a:rPr lang="en-US" sz="1200" dirty="0">
                <a:solidFill>
                  <a:schemeClr val="tx1"/>
                </a:solidFill>
              </a:rPr>
              <a:t> </a:t>
            </a:r>
            <a:r>
              <a:rPr lang="en-US" sz="1200" dirty="0" err="1">
                <a:solidFill>
                  <a:schemeClr val="tx1"/>
                </a:solidFill>
              </a:rPr>
              <a:t>nižji</a:t>
            </a:r>
            <a:r>
              <a:rPr lang="en-US" sz="1200" dirty="0">
                <a:solidFill>
                  <a:schemeClr val="tx1"/>
                </a:solidFill>
              </a:rPr>
              <a:t> </a:t>
            </a:r>
            <a:r>
              <a:rPr lang="en-US" sz="1200" dirty="0" err="1">
                <a:solidFill>
                  <a:schemeClr val="tx1"/>
                </a:solidFill>
              </a:rPr>
              <a:t>delež</a:t>
            </a:r>
            <a:r>
              <a:rPr lang="en-US" sz="1200" dirty="0">
                <a:solidFill>
                  <a:schemeClr val="tx1"/>
                </a:solidFill>
              </a:rPr>
              <a:t> </a:t>
            </a:r>
            <a:r>
              <a:rPr lang="en-US" sz="1200" dirty="0" err="1">
                <a:solidFill>
                  <a:schemeClr val="tx1"/>
                </a:solidFill>
              </a:rPr>
              <a:t>tistih</a:t>
            </a:r>
            <a:r>
              <a:rPr lang="en-US" sz="1200" dirty="0">
                <a:solidFill>
                  <a:schemeClr val="tx1"/>
                </a:solidFill>
              </a:rPr>
              <a:t>, </a:t>
            </a:r>
            <a:r>
              <a:rPr lang="en-US" sz="1200" dirty="0" err="1">
                <a:solidFill>
                  <a:schemeClr val="tx1"/>
                </a:solidFill>
              </a:rPr>
              <a:t>ki</a:t>
            </a:r>
            <a:r>
              <a:rPr lang="en-US" sz="1200" dirty="0">
                <a:solidFill>
                  <a:schemeClr val="tx1"/>
                </a:solidFill>
              </a:rPr>
              <a:t> so </a:t>
            </a:r>
            <a:r>
              <a:rPr lang="en-US" sz="1200" dirty="0" err="1">
                <a:solidFill>
                  <a:schemeClr val="tx1"/>
                </a:solidFill>
              </a:rPr>
              <a:t>pripravljeni</a:t>
            </a:r>
            <a:r>
              <a:rPr lang="en-US" sz="1200" dirty="0">
                <a:solidFill>
                  <a:schemeClr val="tx1"/>
                </a:solidFill>
              </a:rPr>
              <a:t> </a:t>
            </a:r>
            <a:r>
              <a:rPr lang="en-US" sz="1200" dirty="0" err="1">
                <a:solidFill>
                  <a:schemeClr val="tx1"/>
                </a:solidFill>
              </a:rPr>
              <a:t>plačati</a:t>
            </a:r>
            <a:r>
              <a:rPr lang="en-US" sz="1200" dirty="0">
                <a:solidFill>
                  <a:schemeClr val="tx1"/>
                </a:solidFill>
              </a:rPr>
              <a:t> </a:t>
            </a:r>
            <a:r>
              <a:rPr lang="en-US" sz="1200" dirty="0" err="1">
                <a:solidFill>
                  <a:schemeClr val="tx1"/>
                </a:solidFill>
              </a:rPr>
              <a:t>najvišjo</a:t>
            </a:r>
            <a:r>
              <a:rPr lang="en-US" sz="1200" dirty="0">
                <a:solidFill>
                  <a:schemeClr val="tx1"/>
                </a:solidFill>
              </a:rPr>
              <a:t> </a:t>
            </a:r>
            <a:r>
              <a:rPr lang="en-US" sz="1200" dirty="0" err="1">
                <a:solidFill>
                  <a:schemeClr val="tx1"/>
                </a:solidFill>
              </a:rPr>
              <a:t>cenovno</a:t>
            </a:r>
            <a:r>
              <a:rPr lang="en-US" sz="1200" dirty="0">
                <a:solidFill>
                  <a:schemeClr val="tx1"/>
                </a:solidFill>
              </a:rPr>
              <a:t> </a:t>
            </a:r>
            <a:r>
              <a:rPr lang="en-US" sz="1200" dirty="0" err="1">
                <a:solidFill>
                  <a:schemeClr val="tx1"/>
                </a:solidFill>
              </a:rPr>
              <a:t>premijo</a:t>
            </a:r>
            <a:r>
              <a:rPr lang="en-US" sz="1200" dirty="0">
                <a:solidFill>
                  <a:schemeClr val="tx1"/>
                </a:solidFill>
              </a:rPr>
              <a:t> (</a:t>
            </a:r>
            <a:r>
              <a:rPr lang="en-US" sz="1200" dirty="0" err="1">
                <a:solidFill>
                  <a:schemeClr val="tx1"/>
                </a:solidFill>
              </a:rPr>
              <a:t>več</a:t>
            </a:r>
            <a:r>
              <a:rPr lang="en-US" sz="1200" dirty="0">
                <a:solidFill>
                  <a:schemeClr val="tx1"/>
                </a:solidFill>
              </a:rPr>
              <a:t> </a:t>
            </a:r>
            <a:r>
              <a:rPr lang="en-US" sz="1200" dirty="0" err="1">
                <a:solidFill>
                  <a:schemeClr val="tx1"/>
                </a:solidFill>
              </a:rPr>
              <a:t>kot</a:t>
            </a:r>
            <a:r>
              <a:rPr lang="en-US" sz="1200" dirty="0">
                <a:solidFill>
                  <a:schemeClr val="tx1"/>
                </a:solidFill>
              </a:rPr>
              <a:t> +20%) </a:t>
            </a:r>
            <a:r>
              <a:rPr lang="en-US" sz="1200" dirty="0" err="1">
                <a:solidFill>
                  <a:schemeClr val="tx1"/>
                </a:solidFill>
              </a:rPr>
              <a:t>za</a:t>
            </a:r>
            <a:r>
              <a:rPr lang="en-US" sz="1200" dirty="0">
                <a:solidFill>
                  <a:schemeClr val="tx1"/>
                </a:solidFill>
              </a:rPr>
              <a:t> </a:t>
            </a:r>
            <a:r>
              <a:rPr lang="en-US" sz="1200" dirty="0" err="1">
                <a:solidFill>
                  <a:schemeClr val="tx1"/>
                </a:solidFill>
              </a:rPr>
              <a:t>slovensko</a:t>
            </a:r>
            <a:r>
              <a:rPr lang="en-US" sz="1200" dirty="0">
                <a:solidFill>
                  <a:schemeClr val="tx1"/>
                </a:solidFill>
              </a:rPr>
              <a:t> </a:t>
            </a:r>
            <a:r>
              <a:rPr lang="en-US" sz="1200" dirty="0" err="1">
                <a:solidFill>
                  <a:schemeClr val="tx1"/>
                </a:solidFill>
              </a:rPr>
              <a:t>hrano</a:t>
            </a:r>
            <a:r>
              <a:rPr lang="en-US" sz="1200" dirty="0">
                <a:solidFill>
                  <a:schemeClr val="tx1"/>
                </a:solidFill>
              </a:rPr>
              <a:t>. Ker </a:t>
            </a:r>
            <a:r>
              <a:rPr lang="en-US" sz="1200" dirty="0" err="1">
                <a:solidFill>
                  <a:schemeClr val="tx1"/>
                </a:solidFill>
              </a:rPr>
              <a:t>delež</a:t>
            </a:r>
            <a:r>
              <a:rPr lang="en-US" sz="1200" dirty="0">
                <a:solidFill>
                  <a:schemeClr val="tx1"/>
                </a:solidFill>
              </a:rPr>
              <a:t> </a:t>
            </a:r>
            <a:r>
              <a:rPr lang="en-US" sz="1200" dirty="0" err="1">
                <a:solidFill>
                  <a:schemeClr val="tx1"/>
                </a:solidFill>
              </a:rPr>
              <a:t>tistih</a:t>
            </a:r>
            <a:r>
              <a:rPr lang="en-US" sz="1200" dirty="0">
                <a:solidFill>
                  <a:schemeClr val="tx1"/>
                </a:solidFill>
              </a:rPr>
              <a:t>, </a:t>
            </a:r>
            <a:r>
              <a:rPr lang="en-US" sz="1200" dirty="0" err="1">
                <a:solidFill>
                  <a:schemeClr val="tx1"/>
                </a:solidFill>
              </a:rPr>
              <a:t>ki</a:t>
            </a:r>
            <a:r>
              <a:rPr lang="en-US" sz="1200" dirty="0">
                <a:solidFill>
                  <a:schemeClr val="tx1"/>
                </a:solidFill>
              </a:rPr>
              <a:t> so </a:t>
            </a:r>
            <a:r>
              <a:rPr lang="en-US" sz="1200" dirty="0" err="1">
                <a:solidFill>
                  <a:schemeClr val="tx1"/>
                </a:solidFill>
              </a:rPr>
              <a:t>sicer</a:t>
            </a:r>
            <a:r>
              <a:rPr lang="en-US" sz="1200" dirty="0">
                <a:solidFill>
                  <a:schemeClr val="tx1"/>
                </a:solidFill>
              </a:rPr>
              <a:t> </a:t>
            </a:r>
            <a:r>
              <a:rPr lang="en-US" sz="1200" dirty="0" err="1">
                <a:solidFill>
                  <a:schemeClr val="tx1"/>
                </a:solidFill>
              </a:rPr>
              <a:t>pripravljeni</a:t>
            </a:r>
            <a:r>
              <a:rPr lang="en-US" sz="1200" dirty="0">
                <a:solidFill>
                  <a:schemeClr val="tx1"/>
                </a:solidFill>
              </a:rPr>
              <a:t> </a:t>
            </a:r>
            <a:r>
              <a:rPr lang="en-US" sz="1200" dirty="0" err="1">
                <a:solidFill>
                  <a:schemeClr val="tx1"/>
                </a:solidFill>
              </a:rPr>
              <a:t>plačati</a:t>
            </a:r>
            <a:r>
              <a:rPr lang="en-US" sz="1200" dirty="0">
                <a:solidFill>
                  <a:schemeClr val="tx1"/>
                </a:solidFill>
              </a:rPr>
              <a:t> </a:t>
            </a:r>
            <a:r>
              <a:rPr lang="en-US" sz="1200" dirty="0" err="1">
                <a:solidFill>
                  <a:schemeClr val="tx1"/>
                </a:solidFill>
              </a:rPr>
              <a:t>za</a:t>
            </a:r>
            <a:r>
              <a:rPr lang="en-US" sz="1200" dirty="0">
                <a:solidFill>
                  <a:schemeClr val="tx1"/>
                </a:solidFill>
              </a:rPr>
              <a:t> </a:t>
            </a:r>
            <a:r>
              <a:rPr lang="en-US" sz="1200" dirty="0" err="1">
                <a:solidFill>
                  <a:schemeClr val="tx1"/>
                </a:solidFill>
              </a:rPr>
              <a:t>slovensko</a:t>
            </a:r>
            <a:r>
              <a:rPr lang="en-US" sz="1200" dirty="0">
                <a:solidFill>
                  <a:schemeClr val="tx1"/>
                </a:solidFill>
              </a:rPr>
              <a:t> </a:t>
            </a:r>
            <a:r>
              <a:rPr lang="en-US" sz="1200" dirty="0" err="1">
                <a:solidFill>
                  <a:schemeClr val="tx1"/>
                </a:solidFill>
              </a:rPr>
              <a:t>hrano</a:t>
            </a:r>
            <a:r>
              <a:rPr lang="en-US" sz="1200" dirty="0">
                <a:solidFill>
                  <a:schemeClr val="tx1"/>
                </a:solidFill>
              </a:rPr>
              <a:t> </a:t>
            </a:r>
            <a:r>
              <a:rPr lang="en-US" sz="1200" dirty="0" err="1">
                <a:solidFill>
                  <a:schemeClr val="tx1"/>
                </a:solidFill>
              </a:rPr>
              <a:t>višjo</a:t>
            </a:r>
            <a:r>
              <a:rPr lang="en-US" sz="1200" dirty="0">
                <a:solidFill>
                  <a:schemeClr val="tx1"/>
                </a:solidFill>
              </a:rPr>
              <a:t> </a:t>
            </a:r>
            <a:r>
              <a:rPr lang="en-US" sz="1200" dirty="0" err="1">
                <a:solidFill>
                  <a:schemeClr val="tx1"/>
                </a:solidFill>
              </a:rPr>
              <a:t>ceno</a:t>
            </a:r>
            <a:r>
              <a:rPr lang="en-US" sz="1200" dirty="0">
                <a:solidFill>
                  <a:schemeClr val="tx1"/>
                </a:solidFill>
              </a:rPr>
              <a:t>, </a:t>
            </a:r>
            <a:r>
              <a:rPr lang="en-US" sz="1200" dirty="0" err="1">
                <a:solidFill>
                  <a:schemeClr val="tx1"/>
                </a:solidFill>
              </a:rPr>
              <a:t>ostaja</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enaki</a:t>
            </a:r>
            <a:r>
              <a:rPr lang="en-US" sz="1200" dirty="0">
                <a:solidFill>
                  <a:schemeClr val="tx1"/>
                </a:solidFill>
              </a:rPr>
              <a:t> </a:t>
            </a:r>
            <a:r>
              <a:rPr lang="en-US" sz="1200" dirty="0" err="1">
                <a:solidFill>
                  <a:schemeClr val="tx1"/>
                </a:solidFill>
              </a:rPr>
              <a:t>ravni</a:t>
            </a:r>
            <a:r>
              <a:rPr lang="en-US" sz="1200" dirty="0">
                <a:solidFill>
                  <a:schemeClr val="tx1"/>
                </a:solidFill>
              </a:rPr>
              <a:t>, to </a:t>
            </a:r>
            <a:r>
              <a:rPr lang="en-US" sz="1200" dirty="0" err="1">
                <a:solidFill>
                  <a:schemeClr val="tx1"/>
                </a:solidFill>
              </a:rPr>
              <a:t>ni</a:t>
            </a:r>
            <a:r>
              <a:rPr lang="en-US" sz="1200" dirty="0">
                <a:solidFill>
                  <a:schemeClr val="tx1"/>
                </a:solidFill>
              </a:rPr>
              <a:t> </a:t>
            </a:r>
            <a:r>
              <a:rPr lang="en-US" sz="1200" dirty="0" err="1">
                <a:solidFill>
                  <a:schemeClr val="tx1"/>
                </a:solidFill>
              </a:rPr>
              <a:t>zaskrbljujoče</a:t>
            </a:r>
            <a:r>
              <a:rPr lang="en-US" sz="1200" dirty="0">
                <a:solidFill>
                  <a:schemeClr val="tx1"/>
                </a:solidFill>
              </a:rPr>
              <a:t> in </a:t>
            </a:r>
            <a:r>
              <a:rPr lang="en-US" sz="1200" dirty="0" err="1">
                <a:solidFill>
                  <a:schemeClr val="tx1"/>
                </a:solidFill>
              </a:rPr>
              <a:t>je</a:t>
            </a:r>
            <a:r>
              <a:rPr lang="en-US" sz="1200" dirty="0">
                <a:solidFill>
                  <a:schemeClr val="tx1"/>
                </a:solidFill>
              </a:rPr>
              <a:t> </a:t>
            </a:r>
            <a:r>
              <a:rPr lang="en-US" sz="1200" dirty="0" err="1">
                <a:solidFill>
                  <a:schemeClr val="tx1"/>
                </a:solidFill>
              </a:rPr>
              <a:t>slej</a:t>
            </a:r>
            <a:r>
              <a:rPr lang="en-US" sz="1200" dirty="0">
                <a:solidFill>
                  <a:schemeClr val="tx1"/>
                </a:solidFill>
              </a:rPr>
              <a:t> </a:t>
            </a:r>
            <a:r>
              <a:rPr lang="en-US" sz="1200" dirty="0" err="1">
                <a:solidFill>
                  <a:schemeClr val="tx1"/>
                </a:solidFill>
              </a:rPr>
              <a:t>ko</a:t>
            </a:r>
            <a:r>
              <a:rPr lang="en-US" sz="1200" dirty="0">
                <a:solidFill>
                  <a:schemeClr val="tx1"/>
                </a:solidFill>
              </a:rPr>
              <a:t> </a:t>
            </a:r>
            <a:r>
              <a:rPr lang="en-US" sz="1200" dirty="0" err="1">
                <a:solidFill>
                  <a:schemeClr val="tx1"/>
                </a:solidFill>
              </a:rPr>
              <a:t>prej</a:t>
            </a:r>
            <a:r>
              <a:rPr lang="en-US" sz="1200" dirty="0">
                <a:solidFill>
                  <a:schemeClr val="tx1"/>
                </a:solidFill>
              </a:rPr>
              <a:t> </a:t>
            </a:r>
            <a:r>
              <a:rPr lang="en-US" sz="1200" dirty="0" err="1">
                <a:solidFill>
                  <a:schemeClr val="tx1"/>
                </a:solidFill>
              </a:rPr>
              <a:t>posledica</a:t>
            </a:r>
            <a:r>
              <a:rPr lang="en-US" sz="1200" dirty="0">
                <a:solidFill>
                  <a:schemeClr val="tx1"/>
                </a:solidFill>
              </a:rPr>
              <a:t> </a:t>
            </a:r>
            <a:r>
              <a:rPr lang="en-US" sz="1200" dirty="0" err="1">
                <a:solidFill>
                  <a:schemeClr val="tx1"/>
                </a:solidFill>
              </a:rPr>
              <a:t>bolj</a:t>
            </a:r>
            <a:r>
              <a:rPr lang="en-US" sz="1200" dirty="0">
                <a:solidFill>
                  <a:schemeClr val="tx1"/>
                </a:solidFill>
              </a:rPr>
              <a:t> </a:t>
            </a:r>
            <a:r>
              <a:rPr lang="en-US" sz="1200" dirty="0" err="1">
                <a:solidFill>
                  <a:schemeClr val="tx1"/>
                </a:solidFill>
              </a:rPr>
              <a:t>realistične</a:t>
            </a:r>
            <a:r>
              <a:rPr lang="en-US" sz="1200" dirty="0">
                <a:solidFill>
                  <a:schemeClr val="tx1"/>
                </a:solidFill>
              </a:rPr>
              <a:t> </a:t>
            </a:r>
            <a:r>
              <a:rPr lang="en-US" sz="1200" dirty="0" err="1">
                <a:solidFill>
                  <a:schemeClr val="tx1"/>
                </a:solidFill>
              </a:rPr>
              <a:t>ocene</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podlagi</a:t>
            </a:r>
            <a:r>
              <a:rPr lang="en-US" sz="1200" dirty="0">
                <a:solidFill>
                  <a:schemeClr val="tx1"/>
                </a:solidFill>
              </a:rPr>
              <a:t> </a:t>
            </a:r>
            <a:r>
              <a:rPr lang="en-US" sz="1200" dirty="0" err="1">
                <a:solidFill>
                  <a:schemeClr val="tx1"/>
                </a:solidFill>
              </a:rPr>
              <a:t>konkretnih</a:t>
            </a:r>
            <a:r>
              <a:rPr lang="en-US" sz="1200" dirty="0">
                <a:solidFill>
                  <a:schemeClr val="tx1"/>
                </a:solidFill>
              </a:rPr>
              <a:t> </a:t>
            </a:r>
            <a:r>
              <a:rPr lang="en-US" sz="1200" dirty="0" err="1">
                <a:solidFill>
                  <a:schemeClr val="tx1"/>
                </a:solidFill>
              </a:rPr>
              <a:t>izkušenj</a:t>
            </a:r>
            <a:r>
              <a:rPr lang="en-US" sz="1200" dirty="0">
                <a:solidFill>
                  <a:schemeClr val="tx1"/>
                </a:solidFill>
              </a:rPr>
              <a:t>.</a:t>
            </a:r>
            <a:endParaRPr lang="sl-SI" sz="1200" dirty="0">
              <a:solidFill>
                <a:schemeClr val="tx1"/>
              </a:solidFill>
            </a:endParaRPr>
          </a:p>
        </p:txBody>
      </p:sp>
    </p:spTree>
    <p:extLst>
      <p:ext uri="{BB962C8B-B14F-4D97-AF65-F5344CB8AC3E}">
        <p14:creationId xmlns:p14="http://schemas.microsoft.com/office/powerpoint/2010/main" val="263974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780" y="565936"/>
            <a:ext cx="7798033" cy="452570"/>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„Sledi nekaj trditev o nakupovanju hrane s slovenskim poreklom. Označite ali se z njimi bolj strinjate ali bolj ne strinjate oziroma ali za vas držijo ali ne.“</a:t>
            </a:r>
          </a:p>
        </p:txBody>
      </p:sp>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964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275779" y="394843"/>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Pomen kupovanja slovenskega porekla</a:t>
            </a:r>
          </a:p>
        </p:txBody>
      </p:sp>
      <p:sp>
        <p:nvSpPr>
          <p:cNvPr id="11" name="Vertical Text Placeholder 10"/>
          <p:cNvSpPr>
            <a:spLocks noGrp="1"/>
          </p:cNvSpPr>
          <p:nvPr>
            <p:ph type="body" orient="vert" sz="quarter" idx="10"/>
          </p:nvPr>
        </p:nvSpPr>
        <p:spPr/>
        <p:txBody>
          <a:bodyPr/>
          <a:lstStyle/>
          <a:p>
            <a:endParaRPr lang="en-US"/>
          </a:p>
        </p:txBody>
      </p:sp>
      <p:sp>
        <p:nvSpPr>
          <p:cNvPr id="18" name="Content Placeholder 2"/>
          <p:cNvSpPr txBox="1">
            <a:spLocks/>
          </p:cNvSpPr>
          <p:nvPr/>
        </p:nvSpPr>
        <p:spPr>
          <a:xfrm>
            <a:off x="275780" y="4659649"/>
            <a:ext cx="7157486"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Ciljna skupina „ženske od 25 do 55 let“ se od populacije razlikuje pri drugi trditvi.</a:t>
            </a:r>
          </a:p>
        </p:txBody>
      </p:sp>
      <p:sp>
        <p:nvSpPr>
          <p:cNvPr id="37"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39" name="Straight Arrow Connector 38"/>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3808728" y="4954394"/>
            <a:ext cx="144000" cy="166370"/>
            <a:chOff x="1554480" y="1708151"/>
            <a:chExt cx="144000" cy="166370"/>
          </a:xfrm>
        </p:grpSpPr>
        <p:sp>
          <p:nvSpPr>
            <p:cNvPr id="41" name="Rectangle 40"/>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42" name="Straight Arrow Connector 41"/>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8" name="Picture 7">
            <a:extLst>
              <a:ext uri="{FF2B5EF4-FFF2-40B4-BE49-F238E27FC236}">
                <a16:creationId xmlns:a16="http://schemas.microsoft.com/office/drawing/2014/main" xmlns="" id="{16CBA387-85D6-4366-A94D-39FD3462BABB}"/>
              </a:ext>
            </a:extLst>
          </p:cNvPr>
          <p:cNvPicPr>
            <a:picLocks noChangeAspect="1"/>
          </p:cNvPicPr>
          <p:nvPr/>
        </p:nvPicPr>
        <p:blipFill>
          <a:blip r:embed="rId2"/>
          <a:stretch>
            <a:fillRect/>
          </a:stretch>
        </p:blipFill>
        <p:spPr>
          <a:xfrm>
            <a:off x="275016" y="1091199"/>
            <a:ext cx="7001728" cy="2730674"/>
          </a:xfrm>
          <a:prstGeom prst="rect">
            <a:avLst/>
          </a:prstGeom>
        </p:spPr>
      </p:pic>
      <p:sp>
        <p:nvSpPr>
          <p:cNvPr id="26" name="Rectangle 25">
            <a:extLst>
              <a:ext uri="{FF2B5EF4-FFF2-40B4-BE49-F238E27FC236}">
                <a16:creationId xmlns:a16="http://schemas.microsoft.com/office/drawing/2014/main" xmlns="" id="{79F1F9C4-445A-4DB8-870C-EB5781043E19}"/>
              </a:ext>
            </a:extLst>
          </p:cNvPr>
          <p:cNvSpPr/>
          <p:nvPr/>
        </p:nvSpPr>
        <p:spPr>
          <a:xfrm>
            <a:off x="278792" y="3870062"/>
            <a:ext cx="6761686" cy="7740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V </a:t>
            </a:r>
            <a:r>
              <a:rPr lang="en-US" sz="1200" dirty="0" err="1">
                <a:solidFill>
                  <a:schemeClr val="tx1"/>
                </a:solidFill>
              </a:rPr>
              <a:t>ciljni</a:t>
            </a:r>
            <a:r>
              <a:rPr lang="en-US" sz="1200" dirty="0">
                <a:solidFill>
                  <a:schemeClr val="tx1"/>
                </a:solidFill>
              </a:rPr>
              <a:t> </a:t>
            </a:r>
            <a:r>
              <a:rPr lang="en-US" sz="1200" dirty="0" err="1">
                <a:solidFill>
                  <a:schemeClr val="tx1"/>
                </a:solidFill>
              </a:rPr>
              <a:t>skupini</a:t>
            </a:r>
            <a:r>
              <a:rPr lang="en-US" sz="1200" dirty="0">
                <a:solidFill>
                  <a:schemeClr val="tx1"/>
                </a:solidFill>
              </a:rPr>
              <a:t> </a:t>
            </a:r>
            <a:r>
              <a:rPr lang="en-US" sz="1200" dirty="0" err="1">
                <a:solidFill>
                  <a:schemeClr val="tx1"/>
                </a:solidFill>
              </a:rPr>
              <a:t>nakupni</a:t>
            </a:r>
            <a:r>
              <a:rPr lang="en-US" sz="1200" dirty="0">
                <a:solidFill>
                  <a:schemeClr val="tx1"/>
                </a:solidFill>
              </a:rPr>
              <a:t> </a:t>
            </a:r>
            <a:r>
              <a:rPr lang="en-US" sz="1200" dirty="0" err="1">
                <a:solidFill>
                  <a:schemeClr val="tx1"/>
                </a:solidFill>
              </a:rPr>
              <a:t>člani</a:t>
            </a:r>
            <a:r>
              <a:rPr lang="en-US" sz="1200" dirty="0">
                <a:solidFill>
                  <a:schemeClr val="tx1"/>
                </a:solidFill>
              </a:rPr>
              <a:t> </a:t>
            </a:r>
            <a:r>
              <a:rPr lang="en-US" sz="1200" dirty="0" err="1">
                <a:solidFill>
                  <a:schemeClr val="tx1"/>
                </a:solidFill>
              </a:rPr>
              <a:t>beležimo</a:t>
            </a:r>
            <a:r>
              <a:rPr lang="en-US" sz="1200" dirty="0">
                <a:solidFill>
                  <a:schemeClr val="tx1"/>
                </a:solidFill>
              </a:rPr>
              <a:t> </a:t>
            </a:r>
            <a:r>
              <a:rPr lang="en-US" sz="1200" dirty="0" err="1">
                <a:solidFill>
                  <a:schemeClr val="tx1"/>
                </a:solidFill>
              </a:rPr>
              <a:t>statistično</a:t>
            </a:r>
            <a:r>
              <a:rPr lang="en-US" sz="1200" dirty="0">
                <a:solidFill>
                  <a:schemeClr val="tx1"/>
                </a:solidFill>
              </a:rPr>
              <a:t> </a:t>
            </a:r>
            <a:r>
              <a:rPr lang="en-US" sz="1200" dirty="0" err="1">
                <a:solidFill>
                  <a:schemeClr val="tx1"/>
                </a:solidFill>
              </a:rPr>
              <a:t>značilno</a:t>
            </a:r>
            <a:r>
              <a:rPr lang="en-US" sz="1200" dirty="0">
                <a:solidFill>
                  <a:schemeClr val="tx1"/>
                </a:solidFill>
              </a:rPr>
              <a:t> </a:t>
            </a:r>
            <a:r>
              <a:rPr lang="en-US" sz="1200" dirty="0" err="1">
                <a:solidFill>
                  <a:schemeClr val="tx1"/>
                </a:solidFill>
              </a:rPr>
              <a:t>nižji</a:t>
            </a:r>
            <a:r>
              <a:rPr lang="en-US" sz="1200" dirty="0">
                <a:solidFill>
                  <a:schemeClr val="tx1"/>
                </a:solidFill>
              </a:rPr>
              <a:t> </a:t>
            </a:r>
            <a:r>
              <a:rPr lang="en-US" sz="1200" dirty="0" err="1">
                <a:solidFill>
                  <a:schemeClr val="tx1"/>
                </a:solidFill>
              </a:rPr>
              <a:t>delež</a:t>
            </a:r>
            <a:r>
              <a:rPr lang="en-US" sz="1200" dirty="0">
                <a:solidFill>
                  <a:schemeClr val="tx1"/>
                </a:solidFill>
              </a:rPr>
              <a:t> </a:t>
            </a:r>
            <a:r>
              <a:rPr lang="en-US" sz="1200" dirty="0" err="1">
                <a:solidFill>
                  <a:schemeClr val="tx1"/>
                </a:solidFill>
              </a:rPr>
              <a:t>tistih</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menijo</a:t>
            </a:r>
            <a:r>
              <a:rPr lang="en-US" sz="1200" dirty="0">
                <a:solidFill>
                  <a:schemeClr val="tx1"/>
                </a:solidFill>
              </a:rPr>
              <a:t>, da se s </a:t>
            </a:r>
            <a:r>
              <a:rPr lang="en-US" sz="1200" dirty="0" err="1">
                <a:solidFill>
                  <a:schemeClr val="tx1"/>
                </a:solidFill>
              </a:rPr>
              <a:t>kupovanjem</a:t>
            </a:r>
            <a:r>
              <a:rPr lang="en-US" sz="1200" dirty="0">
                <a:solidFill>
                  <a:schemeClr val="tx1"/>
                </a:solidFill>
              </a:rPr>
              <a:t> </a:t>
            </a:r>
            <a:r>
              <a:rPr lang="en-US" sz="1200" dirty="0" err="1">
                <a:solidFill>
                  <a:schemeClr val="tx1"/>
                </a:solidFill>
              </a:rPr>
              <a:t>hrane</a:t>
            </a:r>
            <a:r>
              <a:rPr lang="en-US" sz="1200" dirty="0">
                <a:solidFill>
                  <a:schemeClr val="tx1"/>
                </a:solidFill>
              </a:rPr>
              <a:t> </a:t>
            </a:r>
            <a:r>
              <a:rPr lang="en-US" sz="1200" dirty="0" err="1">
                <a:solidFill>
                  <a:schemeClr val="tx1"/>
                </a:solidFill>
              </a:rPr>
              <a:t>slovenskega</a:t>
            </a:r>
            <a:r>
              <a:rPr lang="en-US" sz="1200" dirty="0">
                <a:solidFill>
                  <a:schemeClr val="tx1"/>
                </a:solidFill>
              </a:rPr>
              <a:t> </a:t>
            </a:r>
            <a:r>
              <a:rPr lang="en-US" sz="1200" dirty="0" err="1">
                <a:solidFill>
                  <a:schemeClr val="tx1"/>
                </a:solidFill>
              </a:rPr>
              <a:t>porekla</a:t>
            </a:r>
            <a:r>
              <a:rPr lang="en-US" sz="1200" dirty="0">
                <a:solidFill>
                  <a:schemeClr val="tx1"/>
                </a:solidFill>
              </a:rPr>
              <a:t> </a:t>
            </a:r>
            <a:r>
              <a:rPr lang="en-US" sz="1200" dirty="0" err="1">
                <a:solidFill>
                  <a:schemeClr val="tx1"/>
                </a:solidFill>
              </a:rPr>
              <a:t>ohranja</a:t>
            </a:r>
            <a:r>
              <a:rPr lang="en-US" sz="1200" dirty="0">
                <a:solidFill>
                  <a:schemeClr val="tx1"/>
                </a:solidFill>
              </a:rPr>
              <a:t> </a:t>
            </a:r>
            <a:r>
              <a:rPr lang="en-US" sz="1200" dirty="0" err="1">
                <a:solidFill>
                  <a:schemeClr val="tx1"/>
                </a:solidFill>
              </a:rPr>
              <a:t>delovna</a:t>
            </a:r>
            <a:r>
              <a:rPr lang="en-US" sz="1200" dirty="0">
                <a:solidFill>
                  <a:schemeClr val="tx1"/>
                </a:solidFill>
              </a:rPr>
              <a:t> </a:t>
            </a:r>
            <a:r>
              <a:rPr lang="en-US" sz="1200" dirty="0" err="1">
                <a:solidFill>
                  <a:schemeClr val="tx1"/>
                </a:solidFill>
              </a:rPr>
              <a:t>mesta</a:t>
            </a:r>
            <a:r>
              <a:rPr lang="en-US" sz="1200" dirty="0">
                <a:solidFill>
                  <a:schemeClr val="tx1"/>
                </a:solidFill>
              </a:rPr>
              <a:t>. </a:t>
            </a:r>
            <a:r>
              <a:rPr lang="en-US" sz="1200" dirty="0" err="1">
                <a:solidFill>
                  <a:schemeClr val="tx1"/>
                </a:solidFill>
              </a:rPr>
              <a:t>Absolutna</a:t>
            </a:r>
            <a:r>
              <a:rPr lang="en-US" sz="1200" dirty="0">
                <a:solidFill>
                  <a:schemeClr val="tx1"/>
                </a:solidFill>
              </a:rPr>
              <a:t> </a:t>
            </a:r>
            <a:r>
              <a:rPr lang="en-US" sz="1200" dirty="0" err="1">
                <a:solidFill>
                  <a:schemeClr val="tx1"/>
                </a:solidFill>
              </a:rPr>
              <a:t>vrednost</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še</a:t>
            </a:r>
            <a:r>
              <a:rPr lang="en-US" sz="1200" dirty="0">
                <a:solidFill>
                  <a:schemeClr val="tx1"/>
                </a:solidFill>
              </a:rPr>
              <a:t> </a:t>
            </a:r>
            <a:r>
              <a:rPr lang="en-US" sz="1200" dirty="0" err="1">
                <a:solidFill>
                  <a:schemeClr val="tx1"/>
                </a:solidFill>
              </a:rPr>
              <a:t>vedno</a:t>
            </a:r>
            <a:r>
              <a:rPr lang="en-US" sz="1200" dirty="0">
                <a:solidFill>
                  <a:schemeClr val="tx1"/>
                </a:solidFill>
              </a:rPr>
              <a:t> </a:t>
            </a:r>
            <a:r>
              <a:rPr lang="en-US" sz="1200" dirty="0" err="1">
                <a:solidFill>
                  <a:schemeClr val="tx1"/>
                </a:solidFill>
              </a:rPr>
              <a:t>zelo</a:t>
            </a:r>
            <a:r>
              <a:rPr lang="en-US" sz="1200" dirty="0">
                <a:solidFill>
                  <a:schemeClr val="tx1"/>
                </a:solidFill>
              </a:rPr>
              <a:t> </a:t>
            </a:r>
            <a:r>
              <a:rPr lang="en-US" sz="1200" dirty="0" err="1">
                <a:solidFill>
                  <a:schemeClr val="tx1"/>
                </a:solidFill>
              </a:rPr>
              <a:t>visoka</a:t>
            </a:r>
            <a:r>
              <a:rPr lang="en-US" sz="1200" dirty="0">
                <a:solidFill>
                  <a:schemeClr val="tx1"/>
                </a:solidFill>
              </a:rPr>
              <a:t> (78%), </a:t>
            </a:r>
            <a:r>
              <a:rPr lang="en-US" sz="1200" dirty="0" err="1">
                <a:solidFill>
                  <a:schemeClr val="tx1"/>
                </a:solidFill>
              </a:rPr>
              <a:t>zato</a:t>
            </a:r>
            <a:r>
              <a:rPr lang="en-US" sz="1200" dirty="0">
                <a:solidFill>
                  <a:schemeClr val="tx1"/>
                </a:solidFill>
              </a:rPr>
              <a:t> </a:t>
            </a:r>
            <a:r>
              <a:rPr lang="en-US" sz="1200" dirty="0" err="1">
                <a:solidFill>
                  <a:schemeClr val="tx1"/>
                </a:solidFill>
              </a:rPr>
              <a:t>sprememba</a:t>
            </a:r>
            <a:r>
              <a:rPr lang="en-US" sz="1200" dirty="0">
                <a:solidFill>
                  <a:schemeClr val="tx1"/>
                </a:solidFill>
              </a:rPr>
              <a:t> </a:t>
            </a:r>
            <a:r>
              <a:rPr lang="en-US" sz="1200" dirty="0" err="1">
                <a:solidFill>
                  <a:schemeClr val="tx1"/>
                </a:solidFill>
              </a:rPr>
              <a:t>ni</a:t>
            </a:r>
            <a:r>
              <a:rPr lang="en-US" sz="1200" dirty="0">
                <a:solidFill>
                  <a:schemeClr val="tx1"/>
                </a:solidFill>
              </a:rPr>
              <a:t> </a:t>
            </a:r>
            <a:r>
              <a:rPr lang="en-US" sz="1200" dirty="0" err="1">
                <a:solidFill>
                  <a:schemeClr val="tx1"/>
                </a:solidFill>
              </a:rPr>
              <a:t>zaskrbljujoča</a:t>
            </a:r>
            <a:r>
              <a:rPr lang="en-US" sz="1200" dirty="0">
                <a:solidFill>
                  <a:schemeClr val="tx1"/>
                </a:solidFill>
              </a:rPr>
              <a:t>. </a:t>
            </a:r>
            <a:r>
              <a:rPr lang="en-US" sz="1200" dirty="0" err="1">
                <a:solidFill>
                  <a:schemeClr val="tx1"/>
                </a:solidFill>
              </a:rPr>
              <a:t>Morda</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sprememba</a:t>
            </a:r>
            <a:r>
              <a:rPr lang="en-US" sz="1200" dirty="0">
                <a:solidFill>
                  <a:schemeClr val="tx1"/>
                </a:solidFill>
              </a:rPr>
              <a:t> </a:t>
            </a:r>
            <a:r>
              <a:rPr lang="en-US" sz="1200" dirty="0" err="1">
                <a:solidFill>
                  <a:schemeClr val="tx1"/>
                </a:solidFill>
              </a:rPr>
              <a:t>povezana</a:t>
            </a:r>
            <a:r>
              <a:rPr lang="en-US" sz="1200" dirty="0">
                <a:solidFill>
                  <a:schemeClr val="tx1"/>
                </a:solidFill>
              </a:rPr>
              <a:t> s </a:t>
            </a:r>
            <a:r>
              <a:rPr lang="en-US" sz="1200" dirty="0" err="1">
                <a:solidFill>
                  <a:schemeClr val="tx1"/>
                </a:solidFill>
              </a:rPr>
              <a:t>prevzemom</a:t>
            </a:r>
            <a:r>
              <a:rPr lang="en-US" sz="1200" dirty="0">
                <a:solidFill>
                  <a:schemeClr val="tx1"/>
                </a:solidFill>
              </a:rPr>
              <a:t> </a:t>
            </a:r>
            <a:r>
              <a:rPr lang="en-US" sz="1200" dirty="0" err="1">
                <a:solidFill>
                  <a:schemeClr val="tx1"/>
                </a:solidFill>
              </a:rPr>
              <a:t>Mercatorja</a:t>
            </a:r>
            <a:r>
              <a:rPr lang="en-US" sz="1200" dirty="0">
                <a:solidFill>
                  <a:schemeClr val="tx1"/>
                </a:solidFill>
              </a:rPr>
              <a:t> s </a:t>
            </a:r>
            <a:r>
              <a:rPr lang="en-US" sz="1200" dirty="0" err="1">
                <a:solidFill>
                  <a:schemeClr val="tx1"/>
                </a:solidFill>
              </a:rPr>
              <a:t>strani</a:t>
            </a:r>
            <a:r>
              <a:rPr lang="en-US" sz="1200" dirty="0">
                <a:solidFill>
                  <a:schemeClr val="tx1"/>
                </a:solidFill>
              </a:rPr>
              <a:t> </a:t>
            </a:r>
            <a:r>
              <a:rPr lang="en-US" sz="1200" dirty="0" err="1">
                <a:solidFill>
                  <a:schemeClr val="tx1"/>
                </a:solidFill>
              </a:rPr>
              <a:t>tujega</a:t>
            </a:r>
            <a:r>
              <a:rPr lang="en-US" sz="1200" dirty="0">
                <a:solidFill>
                  <a:schemeClr val="tx1"/>
                </a:solidFill>
              </a:rPr>
              <a:t> </a:t>
            </a:r>
            <a:r>
              <a:rPr lang="en-US" sz="1200" dirty="0" err="1">
                <a:solidFill>
                  <a:schemeClr val="tx1"/>
                </a:solidFill>
              </a:rPr>
              <a:t>koncerna</a:t>
            </a:r>
            <a:r>
              <a:rPr lang="en-US" sz="1200" dirty="0">
                <a:solidFill>
                  <a:schemeClr val="tx1"/>
                </a:solidFill>
              </a:rPr>
              <a:t>, a to </a:t>
            </a:r>
            <a:r>
              <a:rPr lang="en-US" sz="1200" dirty="0" err="1">
                <a:solidFill>
                  <a:schemeClr val="tx1"/>
                </a:solidFill>
              </a:rPr>
              <a:t>je</a:t>
            </a:r>
            <a:r>
              <a:rPr lang="en-US" sz="1200" dirty="0">
                <a:solidFill>
                  <a:schemeClr val="tx1"/>
                </a:solidFill>
              </a:rPr>
              <a:t> le </a:t>
            </a:r>
            <a:r>
              <a:rPr lang="en-US" sz="1200" dirty="0" err="1">
                <a:solidFill>
                  <a:schemeClr val="tx1"/>
                </a:solidFill>
              </a:rPr>
              <a:t>predpostavka</a:t>
            </a:r>
            <a:r>
              <a:rPr lang="en-US" sz="1200" dirty="0">
                <a:solidFill>
                  <a:schemeClr val="tx1"/>
                </a:solidFill>
              </a:rPr>
              <a:t>, </a:t>
            </a:r>
            <a:r>
              <a:rPr lang="en-US" sz="1200" dirty="0" err="1">
                <a:solidFill>
                  <a:schemeClr val="tx1"/>
                </a:solidFill>
              </a:rPr>
              <a:t>ki</a:t>
            </a:r>
            <a:r>
              <a:rPr lang="en-US" sz="1200" dirty="0">
                <a:solidFill>
                  <a:schemeClr val="tx1"/>
                </a:solidFill>
              </a:rPr>
              <a:t> ji </a:t>
            </a:r>
            <a:r>
              <a:rPr lang="en-US" sz="1200" dirty="0" err="1">
                <a:solidFill>
                  <a:schemeClr val="tx1"/>
                </a:solidFill>
              </a:rPr>
              <a:t>pripisujemo</a:t>
            </a:r>
            <a:r>
              <a:rPr lang="en-US" sz="1200" dirty="0">
                <a:solidFill>
                  <a:schemeClr val="tx1"/>
                </a:solidFill>
              </a:rPr>
              <a:t> </a:t>
            </a:r>
            <a:r>
              <a:rPr lang="en-US" sz="1200" dirty="0" err="1">
                <a:solidFill>
                  <a:schemeClr val="tx1"/>
                </a:solidFill>
              </a:rPr>
              <a:t>majhno</a:t>
            </a:r>
            <a:r>
              <a:rPr lang="en-US" sz="1200" dirty="0">
                <a:solidFill>
                  <a:schemeClr val="tx1"/>
                </a:solidFill>
              </a:rPr>
              <a:t> </a:t>
            </a:r>
            <a:r>
              <a:rPr lang="en-US" sz="1200" dirty="0" err="1">
                <a:solidFill>
                  <a:schemeClr val="tx1"/>
                </a:solidFill>
              </a:rPr>
              <a:t>verjetnost</a:t>
            </a:r>
            <a:r>
              <a:rPr lang="en-US" sz="1200" dirty="0">
                <a:solidFill>
                  <a:schemeClr val="tx1"/>
                </a:solidFill>
              </a:rPr>
              <a:t>.</a:t>
            </a:r>
            <a:endParaRPr lang="sl-SI" sz="1200" dirty="0">
              <a:solidFill>
                <a:schemeClr val="tx1"/>
              </a:solidFill>
            </a:endParaRPr>
          </a:p>
        </p:txBody>
      </p:sp>
    </p:spTree>
    <p:extLst>
      <p:ext uri="{BB962C8B-B14F-4D97-AF65-F5344CB8AC3E}">
        <p14:creationId xmlns:p14="http://schemas.microsoft.com/office/powerpoint/2010/main" val="114227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780" y="607530"/>
            <a:ext cx="7798033" cy="410976"/>
          </a:xfrm>
          <a:prstGeom prst="rect">
            <a:avLst/>
          </a:prstGeom>
        </p:spPr>
        <p:txBody>
          <a:bodyPr lIns="0" tIns="0" rIns="0" bIns="0" anchor="b">
            <a:noAutofit/>
          </a:bodyPr>
          <a:lstStyle>
            <a:lvl1pPr marL="0" indent="0" algn="l" defTabSz="457200" rtl="0" eaLnBrk="1" latinLnBrk="0" hangingPunct="1">
              <a:spcBef>
                <a:spcPct val="20000"/>
              </a:spcBef>
              <a:buFont typeface="Arial"/>
              <a:buNone/>
              <a:defRPr sz="12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„Sledi nekaj trditev o nakupovanju mleka. Označite prosim ali trditve za vas držijo ali ne, oziroma se z njimi bolj strinjate ali bolj ne strinjate.“</a:t>
            </a:r>
          </a:p>
        </p:txBody>
      </p:sp>
      <p:cxnSp>
        <p:nvCxnSpPr>
          <p:cNvPr id="3" name="Straight Connector 2"/>
          <p:cNvCxnSpPr/>
          <p:nvPr/>
        </p:nvCxnSpPr>
        <p:spPr>
          <a:xfrm>
            <a:off x="275780" y="1078136"/>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7433265" y="805508"/>
            <a:ext cx="1086082" cy="212998"/>
          </a:xfrm>
          <a:prstGeom prst="rect">
            <a:avLst/>
          </a:prstGeom>
        </p:spPr>
        <p:txBody>
          <a:bodyPr lIns="0" tIns="0" bIns="0" anchor="b">
            <a:no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sp>
        <p:nvSpPr>
          <p:cNvPr id="5" name="Content Placeholder 2"/>
          <p:cNvSpPr txBox="1">
            <a:spLocks/>
          </p:cNvSpPr>
          <p:nvPr/>
        </p:nvSpPr>
        <p:spPr>
          <a:xfrm>
            <a:off x="7433265" y="565936"/>
            <a:ext cx="1086082" cy="237784"/>
          </a:xfrm>
          <a:prstGeom prst="rect">
            <a:avLst/>
          </a:prstGeom>
        </p:spPr>
        <p:txBody>
          <a:bodyPr lIns="0" tIns="0" bIns="0" anchor="t">
            <a:normAutofit/>
          </a:bodyPr>
          <a:lstStyle>
            <a:lvl1pPr marL="0" indent="0" algn="r"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l-SI" sz="1400" dirty="0"/>
          </a:p>
        </p:txBody>
      </p:sp>
      <p:cxnSp>
        <p:nvCxnSpPr>
          <p:cNvPr id="6" name="Straight Connector 5"/>
          <p:cNvCxnSpPr/>
          <p:nvPr/>
        </p:nvCxnSpPr>
        <p:spPr>
          <a:xfrm>
            <a:off x="275779" y="4653299"/>
            <a:ext cx="8243567" cy="0"/>
          </a:xfrm>
          <a:prstGeom prst="line">
            <a:avLst/>
          </a:prstGeom>
          <a:ln w="3175" cmpd="sng">
            <a:solidFill>
              <a:srgbClr val="808183"/>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275780" y="395146"/>
            <a:ext cx="4383128" cy="237784"/>
          </a:xfrm>
          <a:prstGeom prst="rect">
            <a:avLst/>
          </a:prstGeom>
        </p:spPr>
        <p:txBody>
          <a:bodyPr lIns="0" tIns="0" rIns="0" anchor="t">
            <a:normAutofit fontScale="92500" lnSpcReduction="20000"/>
          </a:bodyPr>
          <a:lstStyle>
            <a:lvl1pPr marL="0" indent="0" algn="l" defTabSz="457200" rtl="0" eaLnBrk="1" latinLnBrk="0" hangingPunct="1">
              <a:spcBef>
                <a:spcPct val="20000"/>
              </a:spcBef>
              <a:buFont typeface="Arial"/>
              <a:buNone/>
              <a:defRPr sz="1600" b="1"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dirty="0"/>
              <a:t>Mleko</a:t>
            </a:r>
          </a:p>
        </p:txBody>
      </p:sp>
      <p:sp>
        <p:nvSpPr>
          <p:cNvPr id="11" name="Vertical Text Placeholder 10"/>
          <p:cNvSpPr>
            <a:spLocks noGrp="1"/>
          </p:cNvSpPr>
          <p:nvPr>
            <p:ph type="body" orient="vert" sz="quarter" idx="10"/>
          </p:nvPr>
        </p:nvSpPr>
        <p:spPr/>
        <p:txBody>
          <a:bodyPr/>
          <a:lstStyle/>
          <a:p>
            <a:endParaRPr lang="en-US" dirty="0"/>
          </a:p>
        </p:txBody>
      </p:sp>
      <p:sp>
        <p:nvSpPr>
          <p:cNvPr id="25" name="Content Placeholder 2"/>
          <p:cNvSpPr txBox="1">
            <a:spLocks/>
          </p:cNvSpPr>
          <p:nvPr/>
        </p:nvSpPr>
        <p:spPr>
          <a:xfrm>
            <a:off x="275780" y="4659649"/>
            <a:ext cx="7157486" cy="281683"/>
          </a:xfrm>
          <a:prstGeom prst="rect">
            <a:avLst/>
          </a:prstGeom>
        </p:spPr>
        <p:txBody>
          <a:bodyPr lIns="0" bIns="0" anchor="t">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1400" dirty="0"/>
              <a:t>Ciljni skupini „ženske od 25 do 55 let“ in „nakupni člani“ se ne razlikujeta bistveno od populacije.</a:t>
            </a:r>
          </a:p>
        </p:txBody>
      </p:sp>
      <p:sp>
        <p:nvSpPr>
          <p:cNvPr id="48" name="Content Placeholder 2"/>
          <p:cNvSpPr txBox="1">
            <a:spLocks/>
          </p:cNvSpPr>
          <p:nvPr/>
        </p:nvSpPr>
        <p:spPr>
          <a:xfrm>
            <a:off x="275777" y="4828637"/>
            <a:ext cx="8436421" cy="281683"/>
          </a:xfrm>
          <a:prstGeom prst="rect">
            <a:avLst/>
          </a:prstGeom>
        </p:spPr>
        <p:txBody>
          <a:bodyPr lIns="0" bIns="0" anchor="b">
            <a:noAutofit/>
          </a:bodyPr>
          <a:lstStyle>
            <a:lvl1pPr marL="0" indent="0" algn="l" defTabSz="457200" rtl="0" eaLnBrk="1" latinLnBrk="0" hangingPunct="1">
              <a:spcBef>
                <a:spcPct val="20000"/>
              </a:spcBef>
              <a:buFont typeface="Arial"/>
              <a:buNone/>
              <a:defRPr sz="1000" b="0" kern="1200">
                <a:solidFill>
                  <a:srgbClr val="29417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l-SI" sz="950" i="1" dirty="0">
                <a:solidFill>
                  <a:schemeClr val="bg1">
                    <a:lumMod val="50000"/>
                  </a:schemeClr>
                </a:solidFill>
              </a:rPr>
              <a:t>Opomba: s puščicami so označene statistično značilne razlike (   =porast,       =padec) v primerjavi s preteklim merjenjem. Številka v kvadratku predstavlja razliko v % točkah.</a:t>
            </a:r>
          </a:p>
        </p:txBody>
      </p:sp>
      <p:cxnSp>
        <p:nvCxnSpPr>
          <p:cNvPr id="49" name="Straight Arrow Connector 48"/>
          <p:cNvCxnSpPr/>
          <p:nvPr/>
        </p:nvCxnSpPr>
        <p:spPr>
          <a:xfrm rot="10800000">
            <a:off x="3338127" y="4961159"/>
            <a:ext cx="0" cy="144000"/>
          </a:xfrm>
          <a:prstGeom prst="straightConnector1">
            <a:avLst/>
          </a:prstGeom>
          <a:ln w="28575">
            <a:solidFill>
              <a:srgbClr val="649C43"/>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3808728" y="4954394"/>
            <a:ext cx="144000" cy="166370"/>
            <a:chOff x="1554480" y="1708151"/>
            <a:chExt cx="144000" cy="166370"/>
          </a:xfrm>
        </p:grpSpPr>
        <p:sp>
          <p:nvSpPr>
            <p:cNvPr id="51" name="Rectangle 50"/>
            <p:cNvSpPr/>
            <p:nvPr/>
          </p:nvSpPr>
          <p:spPr>
            <a:xfrm>
              <a:off x="1554480" y="1708151"/>
              <a:ext cx="144000" cy="166370"/>
            </a:xfrm>
            <a:prstGeom prst="rect">
              <a:avLst/>
            </a:prstGeom>
            <a:solidFill>
              <a:srgbClr val="2941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a:p>
          </p:txBody>
        </p:sp>
        <p:cxnSp>
          <p:nvCxnSpPr>
            <p:cNvPr id="52" name="Straight Arrow Connector 51"/>
            <p:cNvCxnSpPr/>
            <p:nvPr/>
          </p:nvCxnSpPr>
          <p:spPr>
            <a:xfrm>
              <a:off x="1627279" y="1722365"/>
              <a:ext cx="0" cy="144000"/>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8" name="Picture 7">
            <a:extLst>
              <a:ext uri="{FF2B5EF4-FFF2-40B4-BE49-F238E27FC236}">
                <a16:creationId xmlns:a16="http://schemas.microsoft.com/office/drawing/2014/main" xmlns="" id="{4571AA6E-515B-446E-9421-31732918DBBA}"/>
              </a:ext>
            </a:extLst>
          </p:cNvPr>
          <p:cNvPicPr>
            <a:picLocks noChangeAspect="1"/>
          </p:cNvPicPr>
          <p:nvPr/>
        </p:nvPicPr>
        <p:blipFill>
          <a:blip r:embed="rId2"/>
          <a:stretch>
            <a:fillRect/>
          </a:stretch>
        </p:blipFill>
        <p:spPr>
          <a:xfrm>
            <a:off x="147021" y="1073025"/>
            <a:ext cx="7017381" cy="2695669"/>
          </a:xfrm>
          <a:prstGeom prst="rect">
            <a:avLst/>
          </a:prstGeom>
        </p:spPr>
      </p:pic>
      <p:sp>
        <p:nvSpPr>
          <p:cNvPr id="38" name="Rectangle 37">
            <a:extLst>
              <a:ext uri="{FF2B5EF4-FFF2-40B4-BE49-F238E27FC236}">
                <a16:creationId xmlns:a16="http://schemas.microsoft.com/office/drawing/2014/main" xmlns="" id="{6029ED12-9C4C-4CB6-8F3B-771E429E0AEC}"/>
              </a:ext>
            </a:extLst>
          </p:cNvPr>
          <p:cNvSpPr/>
          <p:nvPr/>
        </p:nvSpPr>
        <p:spPr>
          <a:xfrm>
            <a:off x="278792" y="3870062"/>
            <a:ext cx="6761686" cy="77400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err="1">
                <a:solidFill>
                  <a:schemeClr val="tx1"/>
                </a:solidFill>
              </a:rPr>
              <a:t>Opažamo</a:t>
            </a:r>
            <a:r>
              <a:rPr lang="en-US" sz="1200" dirty="0">
                <a:solidFill>
                  <a:schemeClr val="tx1"/>
                </a:solidFill>
              </a:rPr>
              <a:t> </a:t>
            </a:r>
            <a:r>
              <a:rPr lang="en-US" sz="1200" dirty="0" err="1">
                <a:solidFill>
                  <a:schemeClr val="tx1"/>
                </a:solidFill>
              </a:rPr>
              <a:t>značilno</a:t>
            </a:r>
            <a:r>
              <a:rPr lang="en-US" sz="1200" dirty="0">
                <a:solidFill>
                  <a:schemeClr val="tx1"/>
                </a:solidFill>
              </a:rPr>
              <a:t> </a:t>
            </a:r>
            <a:r>
              <a:rPr lang="en-US" sz="1200" dirty="0" err="1">
                <a:solidFill>
                  <a:schemeClr val="tx1"/>
                </a:solidFill>
              </a:rPr>
              <a:t>nižji</a:t>
            </a:r>
            <a:r>
              <a:rPr lang="en-US" sz="1200" dirty="0">
                <a:solidFill>
                  <a:schemeClr val="tx1"/>
                </a:solidFill>
              </a:rPr>
              <a:t> </a:t>
            </a:r>
            <a:r>
              <a:rPr lang="en-US" sz="1200" dirty="0" err="1">
                <a:solidFill>
                  <a:schemeClr val="tx1"/>
                </a:solidFill>
              </a:rPr>
              <a:t>delež</a:t>
            </a:r>
            <a:r>
              <a:rPr lang="en-US" sz="1200" dirty="0">
                <a:solidFill>
                  <a:schemeClr val="tx1"/>
                </a:solidFill>
              </a:rPr>
              <a:t> </a:t>
            </a:r>
            <a:r>
              <a:rPr lang="en-US" sz="1200" dirty="0" err="1">
                <a:solidFill>
                  <a:schemeClr val="tx1"/>
                </a:solidFill>
              </a:rPr>
              <a:t>potrošnikov</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po</a:t>
            </a:r>
            <a:r>
              <a:rPr lang="en-US" sz="1200" dirty="0">
                <a:solidFill>
                  <a:schemeClr val="tx1"/>
                </a:solidFill>
              </a:rPr>
              <a:t> </a:t>
            </a:r>
            <a:r>
              <a:rPr lang="en-US" sz="1200" dirty="0" err="1">
                <a:solidFill>
                  <a:schemeClr val="tx1"/>
                </a:solidFill>
              </a:rPr>
              <a:t>lastnih</a:t>
            </a:r>
            <a:r>
              <a:rPr lang="en-US" sz="1200" dirty="0">
                <a:solidFill>
                  <a:schemeClr val="tx1"/>
                </a:solidFill>
              </a:rPr>
              <a:t> </a:t>
            </a:r>
            <a:r>
              <a:rPr lang="en-US" sz="1200" dirty="0" err="1">
                <a:solidFill>
                  <a:schemeClr val="tx1"/>
                </a:solidFill>
              </a:rPr>
              <a:t>navedbah</a:t>
            </a:r>
            <a:r>
              <a:rPr lang="en-US" sz="1200" dirty="0">
                <a:solidFill>
                  <a:schemeClr val="tx1"/>
                </a:solidFill>
              </a:rPr>
              <a:t> </a:t>
            </a:r>
            <a:r>
              <a:rPr lang="en-US" sz="1200" dirty="0" err="1">
                <a:solidFill>
                  <a:schemeClr val="tx1"/>
                </a:solidFill>
              </a:rPr>
              <a:t>pri</a:t>
            </a:r>
            <a:r>
              <a:rPr lang="en-US" sz="1200" dirty="0">
                <a:solidFill>
                  <a:schemeClr val="tx1"/>
                </a:solidFill>
              </a:rPr>
              <a:t> </a:t>
            </a:r>
            <a:r>
              <a:rPr lang="en-US" sz="1200" dirty="0" err="1">
                <a:solidFill>
                  <a:schemeClr val="tx1"/>
                </a:solidFill>
              </a:rPr>
              <a:t>izbiri</a:t>
            </a:r>
            <a:r>
              <a:rPr lang="en-US" sz="1200" dirty="0">
                <a:solidFill>
                  <a:schemeClr val="tx1"/>
                </a:solidFill>
              </a:rPr>
              <a:t> </a:t>
            </a:r>
            <a:r>
              <a:rPr lang="en-US" sz="1200" dirty="0" err="1">
                <a:solidFill>
                  <a:schemeClr val="tx1"/>
                </a:solidFill>
              </a:rPr>
              <a:t>mleka</a:t>
            </a:r>
            <a:r>
              <a:rPr lang="en-US" sz="1200" dirty="0">
                <a:solidFill>
                  <a:schemeClr val="tx1"/>
                </a:solidFill>
              </a:rPr>
              <a:t> </a:t>
            </a:r>
            <a:r>
              <a:rPr lang="en-US" sz="1200" dirty="0" err="1">
                <a:solidFill>
                  <a:schemeClr val="tx1"/>
                </a:solidFill>
              </a:rPr>
              <a:t>upoštevajo</a:t>
            </a:r>
            <a:r>
              <a:rPr lang="en-US" sz="1200" dirty="0">
                <a:solidFill>
                  <a:schemeClr val="tx1"/>
                </a:solidFill>
              </a:rPr>
              <a:t> </a:t>
            </a:r>
            <a:r>
              <a:rPr lang="en-US" sz="1200" dirty="0" err="1">
                <a:solidFill>
                  <a:schemeClr val="tx1"/>
                </a:solidFill>
              </a:rPr>
              <a:t>vrsto</a:t>
            </a:r>
            <a:r>
              <a:rPr lang="en-US" sz="1200" dirty="0">
                <a:solidFill>
                  <a:schemeClr val="tx1"/>
                </a:solidFill>
              </a:rPr>
              <a:t> in </a:t>
            </a:r>
            <a:r>
              <a:rPr lang="en-US" sz="1200" dirty="0" err="1">
                <a:solidFill>
                  <a:schemeClr val="tx1"/>
                </a:solidFill>
              </a:rPr>
              <a:t>postopek</a:t>
            </a:r>
            <a:r>
              <a:rPr lang="en-US" sz="1200" dirty="0">
                <a:solidFill>
                  <a:schemeClr val="tx1"/>
                </a:solidFill>
              </a:rPr>
              <a:t> </a:t>
            </a:r>
            <a:r>
              <a:rPr lang="en-US" sz="1200" dirty="0" err="1">
                <a:solidFill>
                  <a:schemeClr val="tx1"/>
                </a:solidFill>
              </a:rPr>
              <a:t>predelave</a:t>
            </a:r>
            <a:r>
              <a:rPr lang="en-US" sz="1200" dirty="0">
                <a:solidFill>
                  <a:schemeClr val="tx1"/>
                </a:solidFill>
              </a:rPr>
              <a:t>. </a:t>
            </a:r>
            <a:r>
              <a:rPr lang="en-US" sz="1200" dirty="0" err="1">
                <a:solidFill>
                  <a:schemeClr val="tx1"/>
                </a:solidFill>
              </a:rPr>
              <a:t>Možna</a:t>
            </a:r>
            <a:r>
              <a:rPr lang="en-US" sz="1200" dirty="0">
                <a:solidFill>
                  <a:schemeClr val="tx1"/>
                </a:solidFill>
              </a:rPr>
              <a:t> </a:t>
            </a:r>
            <a:r>
              <a:rPr lang="en-US" sz="1200" dirty="0" err="1">
                <a:solidFill>
                  <a:schemeClr val="tx1"/>
                </a:solidFill>
              </a:rPr>
              <a:t>vzroka</a:t>
            </a:r>
            <a:r>
              <a:rPr lang="en-US" sz="1200" dirty="0">
                <a:solidFill>
                  <a:schemeClr val="tx1"/>
                </a:solidFill>
              </a:rPr>
              <a:t> </a:t>
            </a:r>
            <a:r>
              <a:rPr lang="en-US" sz="1200" dirty="0" err="1">
                <a:solidFill>
                  <a:schemeClr val="tx1"/>
                </a:solidFill>
              </a:rPr>
              <a:t>sta</a:t>
            </a:r>
            <a:r>
              <a:rPr lang="en-US" sz="1200" dirty="0">
                <a:solidFill>
                  <a:schemeClr val="tx1"/>
                </a:solidFill>
              </a:rPr>
              <a:t> </a:t>
            </a:r>
            <a:r>
              <a:rPr lang="en-US" sz="1200" dirty="0" err="1">
                <a:solidFill>
                  <a:schemeClr val="tx1"/>
                </a:solidFill>
              </a:rPr>
              <a:t>dva</a:t>
            </a:r>
            <a:r>
              <a:rPr lang="en-US" sz="1200" dirty="0">
                <a:solidFill>
                  <a:schemeClr val="tx1"/>
                </a:solidFill>
              </a:rPr>
              <a:t>, </a:t>
            </a:r>
            <a:r>
              <a:rPr lang="en-US" sz="1200" dirty="0" err="1">
                <a:solidFill>
                  <a:schemeClr val="tx1"/>
                </a:solidFill>
              </a:rPr>
              <a:t>ali</a:t>
            </a:r>
            <a:r>
              <a:rPr lang="en-US" sz="1200" dirty="0">
                <a:solidFill>
                  <a:schemeClr val="tx1"/>
                </a:solidFill>
              </a:rPr>
              <a:t> </a:t>
            </a:r>
            <a:r>
              <a:rPr lang="en-US" sz="1200" dirty="0" err="1">
                <a:solidFill>
                  <a:schemeClr val="tx1"/>
                </a:solidFill>
              </a:rPr>
              <a:t>tudi</a:t>
            </a:r>
            <a:r>
              <a:rPr lang="en-US" sz="1200" dirty="0">
                <a:solidFill>
                  <a:schemeClr val="tx1"/>
                </a:solidFill>
              </a:rPr>
              <a:t> </a:t>
            </a:r>
            <a:r>
              <a:rPr lang="en-US" sz="1200" dirty="0" err="1">
                <a:solidFill>
                  <a:schemeClr val="tx1"/>
                </a:solidFill>
              </a:rPr>
              <a:t>sicer</a:t>
            </a:r>
            <a:r>
              <a:rPr lang="en-US" sz="1200" dirty="0">
                <a:solidFill>
                  <a:schemeClr val="tx1"/>
                </a:solidFill>
              </a:rPr>
              <a:t> </a:t>
            </a:r>
            <a:r>
              <a:rPr lang="en-US" sz="1200" dirty="0" err="1">
                <a:solidFill>
                  <a:schemeClr val="tx1"/>
                </a:solidFill>
              </a:rPr>
              <a:t>kupujejo</a:t>
            </a:r>
            <a:r>
              <a:rPr lang="en-US" sz="1200" dirty="0">
                <a:solidFill>
                  <a:schemeClr val="tx1"/>
                </a:solidFill>
              </a:rPr>
              <a:t> </a:t>
            </a:r>
            <a:r>
              <a:rPr lang="en-US" sz="1200" dirty="0" err="1">
                <a:solidFill>
                  <a:schemeClr val="tx1"/>
                </a:solidFill>
              </a:rPr>
              <a:t>manj</a:t>
            </a:r>
            <a:r>
              <a:rPr lang="en-US" sz="1200" dirty="0">
                <a:solidFill>
                  <a:schemeClr val="tx1"/>
                </a:solidFill>
              </a:rPr>
              <a:t> </a:t>
            </a:r>
            <a:r>
              <a:rPr lang="en-US" sz="1200" dirty="0" err="1">
                <a:solidFill>
                  <a:schemeClr val="tx1"/>
                </a:solidFill>
              </a:rPr>
              <a:t>mleka</a:t>
            </a:r>
            <a:r>
              <a:rPr lang="en-US" sz="1200" dirty="0">
                <a:solidFill>
                  <a:schemeClr val="tx1"/>
                </a:solidFill>
              </a:rPr>
              <a:t> (</a:t>
            </a:r>
            <a:r>
              <a:rPr lang="en-US" sz="1200" dirty="0" err="1">
                <a:solidFill>
                  <a:schemeClr val="tx1"/>
                </a:solidFill>
              </a:rPr>
              <a:t>kar</a:t>
            </a:r>
            <a:r>
              <a:rPr lang="en-US" sz="1200" dirty="0">
                <a:solidFill>
                  <a:schemeClr val="tx1"/>
                </a:solidFill>
              </a:rPr>
              <a:t> </a:t>
            </a:r>
            <a:r>
              <a:rPr lang="en-US" sz="1200" dirty="0" err="1">
                <a:solidFill>
                  <a:schemeClr val="tx1"/>
                </a:solidFill>
              </a:rPr>
              <a:t>bo</a:t>
            </a:r>
            <a:r>
              <a:rPr lang="en-US" sz="1200" dirty="0">
                <a:solidFill>
                  <a:schemeClr val="tx1"/>
                </a:solidFill>
              </a:rPr>
              <a:t> </a:t>
            </a:r>
            <a:r>
              <a:rPr lang="en-US" sz="1200" dirty="0" err="1">
                <a:solidFill>
                  <a:schemeClr val="tx1"/>
                </a:solidFill>
              </a:rPr>
              <a:t>pokazal</a:t>
            </a:r>
            <a:r>
              <a:rPr lang="en-US" sz="1200" dirty="0">
                <a:solidFill>
                  <a:schemeClr val="tx1"/>
                </a:solidFill>
              </a:rPr>
              <a:t> </a:t>
            </a:r>
            <a:r>
              <a:rPr lang="en-US" sz="1200" dirty="0" err="1">
                <a:solidFill>
                  <a:schemeClr val="tx1"/>
                </a:solidFill>
              </a:rPr>
              <a:t>objektivni</a:t>
            </a:r>
            <a:r>
              <a:rPr lang="en-US" sz="1200" dirty="0">
                <a:solidFill>
                  <a:schemeClr val="tx1"/>
                </a:solidFill>
              </a:rPr>
              <a:t> </a:t>
            </a:r>
            <a:r>
              <a:rPr lang="en-US" sz="1200" dirty="0" err="1">
                <a:solidFill>
                  <a:schemeClr val="tx1"/>
                </a:solidFill>
              </a:rPr>
              <a:t>indikator</a:t>
            </a:r>
            <a:r>
              <a:rPr lang="en-US" sz="1200" dirty="0">
                <a:solidFill>
                  <a:schemeClr val="tx1"/>
                </a:solidFill>
              </a:rPr>
              <a:t>), </a:t>
            </a:r>
            <a:r>
              <a:rPr lang="en-US" sz="1200" dirty="0" err="1">
                <a:solidFill>
                  <a:schemeClr val="tx1"/>
                </a:solidFill>
              </a:rPr>
              <a:t>ali</a:t>
            </a:r>
            <a:r>
              <a:rPr lang="en-US" sz="1200" dirty="0">
                <a:solidFill>
                  <a:schemeClr val="tx1"/>
                </a:solidFill>
              </a:rPr>
              <a:t> pa </a:t>
            </a:r>
            <a:r>
              <a:rPr lang="en-US" sz="1200" dirty="0" err="1">
                <a:solidFill>
                  <a:schemeClr val="tx1"/>
                </a:solidFill>
              </a:rPr>
              <a:t>gre</a:t>
            </a:r>
            <a:r>
              <a:rPr lang="en-US" sz="1200" dirty="0">
                <a:solidFill>
                  <a:schemeClr val="tx1"/>
                </a:solidFill>
              </a:rPr>
              <a:t> </a:t>
            </a:r>
            <a:r>
              <a:rPr lang="en-US" sz="1200" dirty="0" err="1">
                <a:solidFill>
                  <a:schemeClr val="tx1"/>
                </a:solidFill>
              </a:rPr>
              <a:t>za</a:t>
            </a:r>
            <a:r>
              <a:rPr lang="en-US" sz="1200" dirty="0">
                <a:solidFill>
                  <a:schemeClr val="tx1"/>
                </a:solidFill>
              </a:rPr>
              <a:t> </a:t>
            </a:r>
            <a:r>
              <a:rPr lang="en-US" sz="1200" dirty="0" err="1">
                <a:solidFill>
                  <a:schemeClr val="tx1"/>
                </a:solidFill>
              </a:rPr>
              <a:t>pešanje</a:t>
            </a:r>
            <a:r>
              <a:rPr lang="en-US" sz="1200" dirty="0">
                <a:solidFill>
                  <a:schemeClr val="tx1"/>
                </a:solidFill>
              </a:rPr>
              <a:t> </a:t>
            </a:r>
            <a:r>
              <a:rPr lang="en-US" sz="1200" dirty="0" err="1">
                <a:solidFill>
                  <a:schemeClr val="tx1"/>
                </a:solidFill>
              </a:rPr>
              <a:t>trenda</a:t>
            </a:r>
            <a:r>
              <a:rPr lang="en-US" sz="1200" dirty="0">
                <a:solidFill>
                  <a:schemeClr val="tx1"/>
                </a:solidFill>
              </a:rPr>
              <a:t>, </a:t>
            </a:r>
            <a:r>
              <a:rPr lang="en-US" sz="1200" dirty="0" err="1">
                <a:solidFill>
                  <a:schemeClr val="tx1"/>
                </a:solidFill>
              </a:rPr>
              <a:t>ki</a:t>
            </a:r>
            <a:r>
              <a:rPr lang="en-US" sz="1200" dirty="0">
                <a:solidFill>
                  <a:schemeClr val="tx1"/>
                </a:solidFill>
              </a:rPr>
              <a:t> </a:t>
            </a:r>
            <a:r>
              <a:rPr lang="en-US" sz="1200" dirty="0" err="1">
                <a:solidFill>
                  <a:schemeClr val="tx1"/>
                </a:solidFill>
              </a:rPr>
              <a:t>je</a:t>
            </a:r>
            <a:r>
              <a:rPr lang="en-US" sz="1200" dirty="0">
                <a:solidFill>
                  <a:schemeClr val="tx1"/>
                </a:solidFill>
              </a:rPr>
              <a:t> </a:t>
            </a:r>
            <a:r>
              <a:rPr lang="en-US" sz="1200" dirty="0" err="1">
                <a:solidFill>
                  <a:schemeClr val="tx1"/>
                </a:solidFill>
              </a:rPr>
              <a:t>narekoval</a:t>
            </a:r>
            <a:r>
              <a:rPr lang="en-US" sz="1200" dirty="0">
                <a:solidFill>
                  <a:schemeClr val="tx1"/>
                </a:solidFill>
              </a:rPr>
              <a:t> </a:t>
            </a:r>
            <a:r>
              <a:rPr lang="en-US" sz="1200" dirty="0" err="1">
                <a:solidFill>
                  <a:schemeClr val="tx1"/>
                </a:solidFill>
              </a:rPr>
              <a:t>večjo</a:t>
            </a:r>
            <a:r>
              <a:rPr lang="en-US" sz="1200" dirty="0">
                <a:solidFill>
                  <a:schemeClr val="tx1"/>
                </a:solidFill>
              </a:rPr>
              <a:t> </a:t>
            </a:r>
            <a:r>
              <a:rPr lang="en-US" sz="1200" dirty="0" err="1">
                <a:solidFill>
                  <a:schemeClr val="tx1"/>
                </a:solidFill>
              </a:rPr>
              <a:t>pozornost</a:t>
            </a:r>
            <a:r>
              <a:rPr lang="en-US" sz="1200" dirty="0">
                <a:solidFill>
                  <a:schemeClr val="tx1"/>
                </a:solidFill>
              </a:rPr>
              <a:t> </a:t>
            </a:r>
            <a:r>
              <a:rPr lang="en-US" sz="1200" dirty="0" err="1">
                <a:solidFill>
                  <a:schemeClr val="tx1"/>
                </a:solidFill>
              </a:rPr>
              <a:t>pri</a:t>
            </a:r>
            <a:r>
              <a:rPr lang="en-US" sz="1200" dirty="0">
                <a:solidFill>
                  <a:schemeClr val="tx1"/>
                </a:solidFill>
              </a:rPr>
              <a:t> </a:t>
            </a:r>
            <a:r>
              <a:rPr lang="en-US" sz="1200" dirty="0" err="1">
                <a:solidFill>
                  <a:schemeClr val="tx1"/>
                </a:solidFill>
              </a:rPr>
              <a:t>izbiri</a:t>
            </a:r>
            <a:r>
              <a:rPr lang="en-US" sz="1200" dirty="0">
                <a:solidFill>
                  <a:schemeClr val="tx1"/>
                </a:solidFill>
              </a:rPr>
              <a:t> </a:t>
            </a:r>
            <a:r>
              <a:rPr lang="en-US" sz="1200" dirty="0" err="1">
                <a:solidFill>
                  <a:schemeClr val="tx1"/>
                </a:solidFill>
              </a:rPr>
              <a:t>mleka</a:t>
            </a:r>
            <a:r>
              <a:rPr lang="en-US" sz="1200" dirty="0">
                <a:solidFill>
                  <a:schemeClr val="tx1"/>
                </a:solidFill>
              </a:rPr>
              <a:t> in </a:t>
            </a:r>
            <a:r>
              <a:rPr lang="en-US" sz="1200" dirty="0" err="1">
                <a:solidFill>
                  <a:schemeClr val="tx1"/>
                </a:solidFill>
              </a:rPr>
              <a:t>posledično</a:t>
            </a:r>
            <a:r>
              <a:rPr lang="en-US" sz="1200" dirty="0">
                <a:solidFill>
                  <a:schemeClr val="tx1"/>
                </a:solidFill>
              </a:rPr>
              <a:t> </a:t>
            </a:r>
            <a:r>
              <a:rPr lang="en-US" sz="1200" dirty="0" err="1">
                <a:solidFill>
                  <a:schemeClr val="tx1"/>
                </a:solidFill>
              </a:rPr>
              <a:t>selekcijo</a:t>
            </a:r>
            <a:r>
              <a:rPr lang="en-US" sz="1200" dirty="0">
                <a:solidFill>
                  <a:schemeClr val="tx1"/>
                </a:solidFill>
              </a:rPr>
              <a:t> </a:t>
            </a:r>
            <a:r>
              <a:rPr lang="en-US" sz="1200" dirty="0" err="1">
                <a:solidFill>
                  <a:schemeClr val="tx1"/>
                </a:solidFill>
              </a:rPr>
              <a:t>glede</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vrsto</a:t>
            </a:r>
            <a:r>
              <a:rPr lang="en-US" sz="1200" dirty="0">
                <a:solidFill>
                  <a:schemeClr val="tx1"/>
                </a:solidFill>
              </a:rPr>
              <a:t> in </a:t>
            </a:r>
            <a:r>
              <a:rPr lang="en-US" sz="1200" dirty="0" err="1">
                <a:solidFill>
                  <a:schemeClr val="tx1"/>
                </a:solidFill>
              </a:rPr>
              <a:t>postopek</a:t>
            </a:r>
            <a:r>
              <a:rPr lang="en-US" sz="1200" dirty="0">
                <a:solidFill>
                  <a:schemeClr val="tx1"/>
                </a:solidFill>
              </a:rPr>
              <a:t> </a:t>
            </a:r>
            <a:r>
              <a:rPr lang="en-US" sz="1200" dirty="0" err="1">
                <a:solidFill>
                  <a:schemeClr val="tx1"/>
                </a:solidFill>
              </a:rPr>
              <a:t>predelave</a:t>
            </a:r>
            <a:r>
              <a:rPr lang="en-US" sz="1200" dirty="0">
                <a:solidFill>
                  <a:schemeClr val="tx1"/>
                </a:solidFill>
              </a:rPr>
              <a:t>.</a:t>
            </a:r>
            <a:endParaRPr lang="sl-SI" sz="1200" dirty="0">
              <a:solidFill>
                <a:schemeClr val="tx1"/>
              </a:solidFill>
            </a:endParaRPr>
          </a:p>
        </p:txBody>
      </p:sp>
    </p:spTree>
    <p:extLst>
      <p:ext uri="{BB962C8B-B14F-4D97-AF65-F5344CB8AC3E}">
        <p14:creationId xmlns:p14="http://schemas.microsoft.com/office/powerpoint/2010/main" val="671977107"/>
      </p:ext>
    </p:extLst>
  </p:cSld>
  <p:clrMapOvr>
    <a:masterClrMapping/>
  </p:clrMapOvr>
</p:sld>
</file>

<file path=ppt/theme/theme1.xml><?xml version="1.0" encoding="utf-8"?>
<a:theme xmlns:a="http://schemas.openxmlformats.org/drawingml/2006/main" name="Office Theme">
  <a:themeElements>
    <a:clrScheme name="Valicon">
      <a:dk1>
        <a:srgbClr val="294179"/>
      </a:dk1>
      <a:lt1>
        <a:srgbClr val="FFFFFF"/>
      </a:lt1>
      <a:dk2>
        <a:srgbClr val="294179"/>
      </a:dk2>
      <a:lt2>
        <a:srgbClr val="FFFFFF"/>
      </a:lt2>
      <a:accent1>
        <a:srgbClr val="294179"/>
      </a:accent1>
      <a:accent2>
        <a:srgbClr val="606162"/>
      </a:accent2>
      <a:accent3>
        <a:srgbClr val="808183"/>
      </a:accent3>
      <a:accent4>
        <a:srgbClr val="7E285B"/>
      </a:accent4>
      <a:accent5>
        <a:srgbClr val="B38F59"/>
      </a:accent5>
      <a:accent6>
        <a:srgbClr val="649C43"/>
      </a:accent6>
      <a:hlink>
        <a:srgbClr val="808183"/>
      </a:hlink>
      <a:folHlink>
        <a:srgbClr val="8081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94179"/>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21541</TotalTime>
  <Words>5236</Words>
  <Application>Microsoft Office PowerPoint</Application>
  <PresentationFormat>Diaprojekcija na zaslonu (16:9)</PresentationFormat>
  <Paragraphs>554</Paragraphs>
  <Slides>37</Slides>
  <Notes>4</Notes>
  <HiddenSlides>0</HiddenSlides>
  <MMClips>0</MMClips>
  <ScaleCrop>false</ScaleCrop>
  <HeadingPairs>
    <vt:vector size="4" baseType="variant">
      <vt:variant>
        <vt:lpstr>Tema</vt:lpstr>
      </vt:variant>
      <vt:variant>
        <vt:i4>1</vt:i4>
      </vt:variant>
      <vt:variant>
        <vt:lpstr>Naslovi diapozitivov</vt:lpstr>
      </vt:variant>
      <vt:variant>
        <vt:i4>37</vt:i4>
      </vt:variant>
    </vt:vector>
  </HeadingPairs>
  <TitlesOfParts>
    <vt:vector size="38" baseType="lpstr">
      <vt:lpstr>Office Theme</vt:lpstr>
      <vt:lpstr>Dolgoročno spremljanje uspešnosti kampanje „Naša super hrana“</vt:lpstr>
      <vt:lpstr>PowerPointova predstavitev</vt:lpstr>
      <vt:lpstr>PowerPointova predstavitev</vt:lpstr>
      <vt:lpstr>Zaključne ugotovitve</vt:lpstr>
      <vt:lpstr>PowerPointova predstavitev</vt:lpstr>
      <vt:lpstr>PowerPointova predstavitev</vt:lpstr>
      <vt:lpstr>PowerPointova predstavitev</vt:lpstr>
      <vt:lpstr>PowerPointova predstavitev</vt:lpstr>
      <vt:lpstr>PowerPointova predstavitev</vt:lpstr>
      <vt:lpstr>MLEKO IN MLEČNI PROIZVODI – povzetki odprtih vprašanj </vt:lpstr>
      <vt:lpstr>PowerPointova predstavitev</vt:lpstr>
      <vt:lpstr>PowerPointova predstavitev</vt:lpstr>
      <vt:lpstr>MESO – povzetki odprtih vprašanj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SLOVENSKA HRANA – povzetki odprtih vprašanj</vt:lpstr>
      <vt:lpstr>KAKOVOST HRANE – povzetki odprtih vprašanj </vt:lpstr>
      <vt:lpstr>PowerPointova predstavitev</vt:lpstr>
      <vt:lpstr>PowerPointova predstavitev</vt:lpstr>
      <vt:lpstr>PowerPointova predstavitev</vt:lpstr>
      <vt:lpstr>PowerPointova predstavitev</vt:lpstr>
      <vt:lpstr>PowerPointova predstavitev</vt:lpstr>
      <vt:lpstr>Indikatorji po ciljnih skupinah</vt:lpstr>
      <vt:lpstr>Indikatorji po ciljnih skupinah</vt:lpstr>
      <vt:lpstr>Indikatorji po segmentih</vt:lpstr>
      <vt:lpstr>Indikatorji po segmentih</vt:lpstr>
      <vt:lpstr>Primerjalna tabela kompozitnih indikatorjev</vt:lpstr>
      <vt:lpstr>PowerPointova predstavitev</vt:lpstr>
      <vt:lpstr>PowerPointova predstavitev</vt:lpstr>
      <vt:lpstr>Indikatorji po segmentih</vt:lpstr>
      <vt:lpstr>PowerPointova predstavitev</vt:lpstr>
    </vt:vector>
  </TitlesOfParts>
  <Company>Valicon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Matjaž Robinšak</dc:creator>
  <cp:lastModifiedBy>Jernej Kovac</cp:lastModifiedBy>
  <cp:revision>572</cp:revision>
  <dcterms:created xsi:type="dcterms:W3CDTF">2015-11-05T09:14:32Z</dcterms:created>
  <dcterms:modified xsi:type="dcterms:W3CDTF">2017-11-30T11:10:44Z</dcterms:modified>
</cp:coreProperties>
</file>